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</p:sldMasterIdLst>
  <p:sldIdLst>
    <p:sldId id="259" r:id="rId5"/>
    <p:sldId id="257" r:id="rId6"/>
    <p:sldId id="256" r:id="rId7"/>
    <p:sldId id="284" r:id="rId8"/>
    <p:sldId id="260" r:id="rId9"/>
    <p:sldId id="261" r:id="rId10"/>
    <p:sldId id="262" r:id="rId11"/>
    <p:sldId id="273" r:id="rId12"/>
    <p:sldId id="275" r:id="rId13"/>
    <p:sldId id="277" r:id="rId14"/>
    <p:sldId id="274" r:id="rId15"/>
    <p:sldId id="278" r:id="rId16"/>
    <p:sldId id="283" r:id="rId17"/>
    <p:sldId id="266" r:id="rId18"/>
    <p:sldId id="282" r:id="rId19"/>
    <p:sldId id="268" r:id="rId20"/>
    <p:sldId id="270" r:id="rId21"/>
    <p:sldId id="267" r:id="rId22"/>
    <p:sldId id="271" r:id="rId23"/>
    <p:sldId id="269" r:id="rId24"/>
    <p:sldId id="281" r:id="rId25"/>
    <p:sldId id="280" r:id="rId26"/>
    <p:sldId id="279" r:id="rId27"/>
    <p:sldId id="285" r:id="rId2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6FE5E0C-7C31-8A49-F5B9-44DDE762A98C}" v="322" dt="2023-11-21T07:33:12.776"/>
    <p1510:client id="{4CC7E56E-B932-61D2-AE80-B8C903AF9CAE}" v="683" dt="2023-11-20T13:37:29.488"/>
    <p1510:client id="{80A3C016-C462-1299-2D1C-21905490B81F}" v="618" dt="2023-11-13T21:37:52.256"/>
    <p1510:client id="{C0AB4945-79F4-4FDB-8875-EFA98055E56F}" v="447" dt="2023-08-16T09:49:33.777"/>
    <p1510:client id="{F6FC4BB5-3408-322B-4CB5-01BC74707931}" v="785" dt="2023-08-30T09:08:34.377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0016" autoAdjust="0"/>
    <p:restoredTop sz="94660"/>
  </p:normalViewPr>
  <p:slideViewPr>
    <p:cSldViewPr snapToGrid="0">
      <p:cViewPr>
        <p:scale>
          <a:sx n="66" d="100"/>
          <a:sy n="66" d="100"/>
        </p:scale>
        <p:origin x="3558" y="22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microsoft.com/office/2015/10/relationships/revisionInfo" Target="revisionInfo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viewProps" Target="viewProp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E37F33A7-9279-49C1-A722-C834EB3FA613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CCAED0A5-5F5A-425A-B18F-617975775D78}">
      <dgm:prSet/>
      <dgm:spPr/>
      <dgm:t>
        <a:bodyPr/>
        <a:lstStyle/>
        <a:p>
          <a:r>
            <a:rPr lang="en-US" dirty="0"/>
            <a:t>Kl. 11.10 – 12.10: Input </a:t>
          </a:r>
          <a:r>
            <a:rPr lang="en-US" dirty="0" err="1"/>
            <a:t>fra</a:t>
          </a:r>
          <a:r>
            <a:rPr lang="en-US" dirty="0"/>
            <a:t> IMC 18 – International mobility </a:t>
          </a:r>
          <a:r>
            <a:rPr lang="en-US" dirty="0" err="1"/>
            <a:t>konference</a:t>
          </a:r>
          <a:r>
            <a:rPr lang="en-US" dirty="0"/>
            <a:t> I Polen 2023</a:t>
          </a:r>
        </a:p>
      </dgm:t>
    </dgm:pt>
    <dgm:pt modelId="{F5410681-C085-4194-B147-3B453B349148}" type="parTrans" cxnId="{134626D4-2799-4F7C-BCC8-E35DCAFD55F7}">
      <dgm:prSet/>
      <dgm:spPr/>
      <dgm:t>
        <a:bodyPr/>
        <a:lstStyle/>
        <a:p>
          <a:endParaRPr lang="en-US"/>
        </a:p>
      </dgm:t>
    </dgm:pt>
    <dgm:pt modelId="{21F4813E-66E0-4FCE-85E6-AB9A622E2471}" type="sibTrans" cxnId="{134626D4-2799-4F7C-BCC8-E35DCAFD55F7}">
      <dgm:prSet/>
      <dgm:spPr/>
      <dgm:t>
        <a:bodyPr/>
        <a:lstStyle/>
        <a:p>
          <a:endParaRPr lang="en-US"/>
        </a:p>
      </dgm:t>
    </dgm:pt>
    <dgm:pt modelId="{E0EBD6D3-83AB-4A67-B96B-120A1B8A735D}">
      <dgm:prSet/>
      <dgm:spPr/>
      <dgm:t>
        <a:bodyPr/>
        <a:lstStyle/>
        <a:p>
          <a:r>
            <a:rPr lang="en-US" dirty="0"/>
            <a:t>Kl. 12.10-12.20: </a:t>
          </a:r>
          <a:r>
            <a:rPr lang="en-US" dirty="0" err="1"/>
            <a:t>Fælles</a:t>
          </a:r>
          <a:r>
            <a:rPr lang="en-US" dirty="0"/>
            <a:t> pause</a:t>
          </a:r>
        </a:p>
      </dgm:t>
    </dgm:pt>
    <dgm:pt modelId="{564BC8D3-FE60-403B-B5E9-67D5E0E0A800}" type="parTrans" cxnId="{033FE85C-17E2-4C33-B8ED-000BF51E18D5}">
      <dgm:prSet/>
      <dgm:spPr/>
      <dgm:t>
        <a:bodyPr/>
        <a:lstStyle/>
        <a:p>
          <a:endParaRPr lang="en-US"/>
        </a:p>
      </dgm:t>
    </dgm:pt>
    <dgm:pt modelId="{2CE9B813-F180-431D-8C36-E88025C2D90F}" type="sibTrans" cxnId="{033FE85C-17E2-4C33-B8ED-000BF51E18D5}">
      <dgm:prSet/>
      <dgm:spPr/>
      <dgm:t>
        <a:bodyPr/>
        <a:lstStyle/>
        <a:p>
          <a:endParaRPr lang="en-US"/>
        </a:p>
      </dgm:t>
    </dgm:pt>
    <dgm:pt modelId="{4BCC0CA5-C094-45ED-9727-CD8EF3A3F072}">
      <dgm:prSet/>
      <dgm:spPr/>
      <dgm:t>
        <a:bodyPr/>
        <a:lstStyle/>
        <a:p>
          <a:pPr rtl="0"/>
          <a:r>
            <a:rPr lang="en-US" dirty="0"/>
            <a:t>Kl. 12.20 – </a:t>
          </a:r>
          <a:r>
            <a:rPr lang="en-US" dirty="0">
              <a:latin typeface="Calibri Light" panose="020F0302020204030204"/>
            </a:rPr>
            <a:t>12.40</a:t>
          </a:r>
          <a:r>
            <a:rPr lang="en-US" dirty="0"/>
            <a:t>:</a:t>
          </a:r>
          <a:r>
            <a:rPr lang="en-US" dirty="0">
              <a:latin typeface="Calibri Light" panose="020F0302020204030204"/>
            </a:rPr>
            <a:t> </a:t>
          </a:r>
          <a:r>
            <a:rPr lang="en-US" dirty="0" err="1">
              <a:latin typeface="Calibri Light" panose="020F0302020204030204"/>
            </a:rPr>
            <a:t>Afprøvning</a:t>
          </a:r>
          <a:r>
            <a:rPr lang="en-US" dirty="0">
              <a:latin typeface="Calibri Light" panose="020F0302020204030204"/>
            </a:rPr>
            <a:t> </a:t>
          </a:r>
          <a:r>
            <a:rPr lang="en-US" dirty="0" err="1">
              <a:latin typeface="Calibri Light" panose="020F0302020204030204"/>
            </a:rPr>
            <a:t>af</a:t>
          </a:r>
          <a:r>
            <a:rPr lang="en-US" dirty="0">
              <a:latin typeface="Calibri Light" panose="020F0302020204030204"/>
            </a:rPr>
            <a:t> </a:t>
          </a:r>
          <a:r>
            <a:rPr lang="en-US" dirty="0" err="1">
              <a:latin typeface="Calibri Light" panose="020F0302020204030204"/>
            </a:rPr>
            <a:t>stokke</a:t>
          </a:r>
        </a:p>
      </dgm:t>
    </dgm:pt>
    <dgm:pt modelId="{A5C9A389-245A-4EAD-8B30-373C3963B4B1}" type="parTrans" cxnId="{F99D8D5B-EC73-41E7-A34C-816C817633A9}">
      <dgm:prSet/>
      <dgm:spPr/>
      <dgm:t>
        <a:bodyPr/>
        <a:lstStyle/>
        <a:p>
          <a:endParaRPr lang="en-US"/>
        </a:p>
      </dgm:t>
    </dgm:pt>
    <dgm:pt modelId="{04361F91-123E-4F3E-BE2E-444780F60787}" type="sibTrans" cxnId="{F99D8D5B-EC73-41E7-A34C-816C817633A9}">
      <dgm:prSet/>
      <dgm:spPr/>
      <dgm:t>
        <a:bodyPr/>
        <a:lstStyle/>
        <a:p>
          <a:endParaRPr lang="en-US"/>
        </a:p>
      </dgm:t>
    </dgm:pt>
    <dgm:pt modelId="{D2326D9D-433F-4D36-A52F-DE649E8E4754}">
      <dgm:prSet/>
      <dgm:spPr/>
      <dgm:t>
        <a:bodyPr/>
        <a:lstStyle/>
        <a:p>
          <a:pPr rtl="0"/>
          <a:r>
            <a:rPr lang="en-US" dirty="0"/>
            <a:t>Kl. </a:t>
          </a:r>
          <a:r>
            <a:rPr lang="en-US" dirty="0">
              <a:latin typeface="Calibri Light" panose="020F0302020204030204"/>
            </a:rPr>
            <a:t>13.05</a:t>
          </a:r>
          <a:r>
            <a:rPr lang="en-US" dirty="0"/>
            <a:t> – 13.15:</a:t>
          </a:r>
          <a:r>
            <a:rPr lang="en-US" dirty="0">
              <a:latin typeface="Calibri Light" panose="020F0302020204030204"/>
            </a:rPr>
            <a:t> Kort </a:t>
          </a:r>
          <a:r>
            <a:rPr lang="en-US" dirty="0" err="1">
              <a:latin typeface="Calibri Light" panose="020F0302020204030204"/>
            </a:rPr>
            <a:t>opsamling</a:t>
          </a:r>
          <a:r>
            <a:rPr lang="en-US" dirty="0">
              <a:latin typeface="Calibri Light" panose="020F0302020204030204"/>
            </a:rPr>
            <a:t> + </a:t>
          </a:r>
          <a:r>
            <a:rPr lang="en-US" dirty="0" err="1">
              <a:latin typeface="Calibri Light" panose="020F0302020204030204"/>
            </a:rPr>
            <a:t>kommende</a:t>
          </a:r>
          <a:r>
            <a:rPr lang="en-US" dirty="0">
              <a:latin typeface="Calibri Light" panose="020F0302020204030204"/>
            </a:rPr>
            <a:t> webinar </a:t>
          </a:r>
          <a:r>
            <a:rPr lang="en-US" dirty="0"/>
            <a:t>om </a:t>
          </a:r>
          <a:r>
            <a:rPr lang="en-US" dirty="0" err="1"/>
            <a:t>NaviBlind</a:t>
          </a:r>
          <a:endParaRPr lang="en-US" dirty="0"/>
        </a:p>
      </dgm:t>
    </dgm:pt>
    <dgm:pt modelId="{FFBB891C-1610-4253-BAED-E76E34EB78ED}" type="parTrans" cxnId="{C323D6F3-F01E-4A44-94C2-CC2F24DEF5EC}">
      <dgm:prSet/>
      <dgm:spPr/>
      <dgm:t>
        <a:bodyPr/>
        <a:lstStyle/>
        <a:p>
          <a:endParaRPr lang="en-US"/>
        </a:p>
      </dgm:t>
    </dgm:pt>
    <dgm:pt modelId="{E8D95440-03EA-46FD-B4DD-88557911BC38}" type="sibTrans" cxnId="{C323D6F3-F01E-4A44-94C2-CC2F24DEF5EC}">
      <dgm:prSet/>
      <dgm:spPr/>
      <dgm:t>
        <a:bodyPr/>
        <a:lstStyle/>
        <a:p>
          <a:endParaRPr lang="en-US"/>
        </a:p>
      </dgm:t>
    </dgm:pt>
    <dgm:pt modelId="{DCC291EE-9E99-4FCB-8111-1CC468CE7F9F}">
      <dgm:prSet phldr="0"/>
      <dgm:spPr/>
      <dgm:t>
        <a:bodyPr/>
        <a:lstStyle/>
        <a:p>
          <a:pPr rtl="0"/>
          <a:r>
            <a:rPr lang="en-US" dirty="0">
              <a:latin typeface="Calibri Light" panose="020F0302020204030204"/>
            </a:rPr>
            <a:t>12.40 - 13.05 </a:t>
          </a:r>
          <a:r>
            <a:rPr lang="en-US" dirty="0"/>
            <a:t>Sparring / networking </a:t>
          </a:r>
          <a:r>
            <a:rPr lang="en-US" dirty="0" err="1"/>
            <a:t>i</a:t>
          </a:r>
          <a:r>
            <a:rPr lang="en-US" dirty="0"/>
            <a:t> </a:t>
          </a:r>
          <a:r>
            <a:rPr lang="en-US" dirty="0" err="1"/>
            <a:t>grupper</a:t>
          </a:r>
          <a:r>
            <a:rPr lang="en-US" dirty="0"/>
            <a:t> -</a:t>
          </a:r>
          <a:r>
            <a:rPr lang="en-US" dirty="0">
              <a:latin typeface="Calibri Light" panose="020F0302020204030204"/>
            </a:rPr>
            <a:t> </a:t>
          </a:r>
          <a:endParaRPr lang="en-US" dirty="0"/>
        </a:p>
      </dgm:t>
    </dgm:pt>
    <dgm:pt modelId="{E166FDE8-4E7D-461E-AAAE-C7816DD22DE0}" type="parTrans" cxnId="{F454B430-F5FE-45B4-B896-7D0318CAEE6E}">
      <dgm:prSet/>
      <dgm:spPr/>
    </dgm:pt>
    <dgm:pt modelId="{EE31C183-F935-48E1-89C7-29E4D3FF6207}" type="sibTrans" cxnId="{F454B430-F5FE-45B4-B896-7D0318CAEE6E}">
      <dgm:prSet/>
      <dgm:spPr/>
    </dgm:pt>
    <dgm:pt modelId="{20060B95-5D68-4978-8B03-FBC6E7813E12}" type="pres">
      <dgm:prSet presAssocID="{E37F33A7-9279-49C1-A722-C834EB3FA613}" presName="linear" presStyleCnt="0">
        <dgm:presLayoutVars>
          <dgm:animLvl val="lvl"/>
          <dgm:resizeHandles val="exact"/>
        </dgm:presLayoutVars>
      </dgm:prSet>
      <dgm:spPr/>
    </dgm:pt>
    <dgm:pt modelId="{DB90DF97-4E7B-4664-BAA7-A645E5F18292}" type="pres">
      <dgm:prSet presAssocID="{CCAED0A5-5F5A-425A-B18F-617975775D78}" presName="parentText" presStyleLbl="node1" presStyleIdx="0" presStyleCnt="5">
        <dgm:presLayoutVars>
          <dgm:chMax val="0"/>
          <dgm:bulletEnabled val="1"/>
        </dgm:presLayoutVars>
      </dgm:prSet>
      <dgm:spPr/>
    </dgm:pt>
    <dgm:pt modelId="{AD7A4921-A61D-4494-ABA6-F2A38434E28F}" type="pres">
      <dgm:prSet presAssocID="{21F4813E-66E0-4FCE-85E6-AB9A622E2471}" presName="spacer" presStyleCnt="0"/>
      <dgm:spPr/>
    </dgm:pt>
    <dgm:pt modelId="{38380FE0-E71F-4D3F-BDDD-DD9050E1235C}" type="pres">
      <dgm:prSet presAssocID="{E0EBD6D3-83AB-4A67-B96B-120A1B8A735D}" presName="parentText" presStyleLbl="node1" presStyleIdx="1" presStyleCnt="5">
        <dgm:presLayoutVars>
          <dgm:chMax val="0"/>
          <dgm:bulletEnabled val="1"/>
        </dgm:presLayoutVars>
      </dgm:prSet>
      <dgm:spPr/>
    </dgm:pt>
    <dgm:pt modelId="{EC99D846-E853-4D11-9E61-202FED3F1ECA}" type="pres">
      <dgm:prSet presAssocID="{2CE9B813-F180-431D-8C36-E88025C2D90F}" presName="spacer" presStyleCnt="0"/>
      <dgm:spPr/>
    </dgm:pt>
    <dgm:pt modelId="{535C2C57-3E25-4AD4-BD92-E9832D608DBE}" type="pres">
      <dgm:prSet presAssocID="{4BCC0CA5-C094-45ED-9727-CD8EF3A3F072}" presName="parentText" presStyleLbl="node1" presStyleIdx="2" presStyleCnt="5">
        <dgm:presLayoutVars>
          <dgm:chMax val="0"/>
          <dgm:bulletEnabled val="1"/>
        </dgm:presLayoutVars>
      </dgm:prSet>
      <dgm:spPr/>
    </dgm:pt>
    <dgm:pt modelId="{51FAD319-699C-429E-8F70-F6559AC7EE0F}" type="pres">
      <dgm:prSet presAssocID="{04361F91-123E-4F3E-BE2E-444780F60787}" presName="spacer" presStyleCnt="0"/>
      <dgm:spPr/>
    </dgm:pt>
    <dgm:pt modelId="{E3DE5A06-7AFC-4B29-8B5E-A22AA8B4AEB8}" type="pres">
      <dgm:prSet presAssocID="{DCC291EE-9E99-4FCB-8111-1CC468CE7F9F}" presName="parentText" presStyleLbl="node1" presStyleIdx="3" presStyleCnt="5">
        <dgm:presLayoutVars>
          <dgm:chMax val="0"/>
          <dgm:bulletEnabled val="1"/>
        </dgm:presLayoutVars>
      </dgm:prSet>
      <dgm:spPr/>
    </dgm:pt>
    <dgm:pt modelId="{0D5C9CFB-AE11-4475-BD69-326695C5967B}" type="pres">
      <dgm:prSet presAssocID="{EE31C183-F935-48E1-89C7-29E4D3FF6207}" presName="spacer" presStyleCnt="0"/>
      <dgm:spPr/>
    </dgm:pt>
    <dgm:pt modelId="{EE976940-FA73-4D5D-BFF1-B7DC5ED39FC4}" type="pres">
      <dgm:prSet presAssocID="{D2326D9D-433F-4D36-A52F-DE649E8E4754}" presName="parentText" presStyleLbl="node1" presStyleIdx="4" presStyleCnt="5">
        <dgm:presLayoutVars>
          <dgm:chMax val="0"/>
          <dgm:bulletEnabled val="1"/>
        </dgm:presLayoutVars>
      </dgm:prSet>
      <dgm:spPr/>
    </dgm:pt>
  </dgm:ptLst>
  <dgm:cxnLst>
    <dgm:cxn modelId="{DDBDA72F-466E-4036-913D-671F4A03904D}" type="presOf" srcId="{DCC291EE-9E99-4FCB-8111-1CC468CE7F9F}" destId="{E3DE5A06-7AFC-4B29-8B5E-A22AA8B4AEB8}" srcOrd="0" destOrd="0" presId="urn:microsoft.com/office/officeart/2005/8/layout/vList2"/>
    <dgm:cxn modelId="{F454B430-F5FE-45B4-B896-7D0318CAEE6E}" srcId="{E37F33A7-9279-49C1-A722-C834EB3FA613}" destId="{DCC291EE-9E99-4FCB-8111-1CC468CE7F9F}" srcOrd="3" destOrd="0" parTransId="{E166FDE8-4E7D-461E-AAAE-C7816DD22DE0}" sibTransId="{EE31C183-F935-48E1-89C7-29E4D3FF6207}"/>
    <dgm:cxn modelId="{F99D8D5B-EC73-41E7-A34C-816C817633A9}" srcId="{E37F33A7-9279-49C1-A722-C834EB3FA613}" destId="{4BCC0CA5-C094-45ED-9727-CD8EF3A3F072}" srcOrd="2" destOrd="0" parTransId="{A5C9A389-245A-4EAD-8B30-373C3963B4B1}" sibTransId="{04361F91-123E-4F3E-BE2E-444780F60787}"/>
    <dgm:cxn modelId="{033FE85C-17E2-4C33-B8ED-000BF51E18D5}" srcId="{E37F33A7-9279-49C1-A722-C834EB3FA613}" destId="{E0EBD6D3-83AB-4A67-B96B-120A1B8A735D}" srcOrd="1" destOrd="0" parTransId="{564BC8D3-FE60-403B-B5E9-67D5E0E0A800}" sibTransId="{2CE9B813-F180-431D-8C36-E88025C2D90F}"/>
    <dgm:cxn modelId="{9167EE60-5A54-4D11-9A71-3FEB102C79B3}" type="presOf" srcId="{D2326D9D-433F-4D36-A52F-DE649E8E4754}" destId="{EE976940-FA73-4D5D-BFF1-B7DC5ED39FC4}" srcOrd="0" destOrd="0" presId="urn:microsoft.com/office/officeart/2005/8/layout/vList2"/>
    <dgm:cxn modelId="{6837B09D-D2BD-4D07-A0AD-B69AE9EAB61F}" type="presOf" srcId="{4BCC0CA5-C094-45ED-9727-CD8EF3A3F072}" destId="{535C2C57-3E25-4AD4-BD92-E9832D608DBE}" srcOrd="0" destOrd="0" presId="urn:microsoft.com/office/officeart/2005/8/layout/vList2"/>
    <dgm:cxn modelId="{208ED5BF-EF1C-4E76-A952-992C652AAE5D}" type="presOf" srcId="{E0EBD6D3-83AB-4A67-B96B-120A1B8A735D}" destId="{38380FE0-E71F-4D3F-BDDD-DD9050E1235C}" srcOrd="0" destOrd="0" presId="urn:microsoft.com/office/officeart/2005/8/layout/vList2"/>
    <dgm:cxn modelId="{CDA6D5C3-58E2-4BF8-A7A3-FFB017AC1E8C}" type="presOf" srcId="{CCAED0A5-5F5A-425A-B18F-617975775D78}" destId="{DB90DF97-4E7B-4664-BAA7-A645E5F18292}" srcOrd="0" destOrd="0" presId="urn:microsoft.com/office/officeart/2005/8/layout/vList2"/>
    <dgm:cxn modelId="{134626D4-2799-4F7C-BCC8-E35DCAFD55F7}" srcId="{E37F33A7-9279-49C1-A722-C834EB3FA613}" destId="{CCAED0A5-5F5A-425A-B18F-617975775D78}" srcOrd="0" destOrd="0" parTransId="{F5410681-C085-4194-B147-3B453B349148}" sibTransId="{21F4813E-66E0-4FCE-85E6-AB9A622E2471}"/>
    <dgm:cxn modelId="{C323D6F3-F01E-4A44-94C2-CC2F24DEF5EC}" srcId="{E37F33A7-9279-49C1-A722-C834EB3FA613}" destId="{D2326D9D-433F-4D36-A52F-DE649E8E4754}" srcOrd="4" destOrd="0" parTransId="{FFBB891C-1610-4253-BAED-E76E34EB78ED}" sibTransId="{E8D95440-03EA-46FD-B4DD-88557911BC38}"/>
    <dgm:cxn modelId="{DD32FDFB-1FEF-4DB6-9EAF-7A0C9382D827}" type="presOf" srcId="{E37F33A7-9279-49C1-A722-C834EB3FA613}" destId="{20060B95-5D68-4978-8B03-FBC6E7813E12}" srcOrd="0" destOrd="0" presId="urn:microsoft.com/office/officeart/2005/8/layout/vList2"/>
    <dgm:cxn modelId="{8B3EF108-530D-4E65-AF1F-F5D203738E73}" type="presParOf" srcId="{20060B95-5D68-4978-8B03-FBC6E7813E12}" destId="{DB90DF97-4E7B-4664-BAA7-A645E5F18292}" srcOrd="0" destOrd="0" presId="urn:microsoft.com/office/officeart/2005/8/layout/vList2"/>
    <dgm:cxn modelId="{CF944C8B-C37C-4118-A68A-35A507D23F6C}" type="presParOf" srcId="{20060B95-5D68-4978-8B03-FBC6E7813E12}" destId="{AD7A4921-A61D-4494-ABA6-F2A38434E28F}" srcOrd="1" destOrd="0" presId="urn:microsoft.com/office/officeart/2005/8/layout/vList2"/>
    <dgm:cxn modelId="{6747F1F8-F331-44AD-9B2B-1F5A5D04D370}" type="presParOf" srcId="{20060B95-5D68-4978-8B03-FBC6E7813E12}" destId="{38380FE0-E71F-4D3F-BDDD-DD9050E1235C}" srcOrd="2" destOrd="0" presId="urn:microsoft.com/office/officeart/2005/8/layout/vList2"/>
    <dgm:cxn modelId="{CBA0CDFD-CD1F-46A1-89AF-91265DBE54E9}" type="presParOf" srcId="{20060B95-5D68-4978-8B03-FBC6E7813E12}" destId="{EC99D846-E853-4D11-9E61-202FED3F1ECA}" srcOrd="3" destOrd="0" presId="urn:microsoft.com/office/officeart/2005/8/layout/vList2"/>
    <dgm:cxn modelId="{B19E5C2D-2F99-43E6-BE0E-44BA94EDE147}" type="presParOf" srcId="{20060B95-5D68-4978-8B03-FBC6E7813E12}" destId="{535C2C57-3E25-4AD4-BD92-E9832D608DBE}" srcOrd="4" destOrd="0" presId="urn:microsoft.com/office/officeart/2005/8/layout/vList2"/>
    <dgm:cxn modelId="{54385191-C050-4AA7-9D44-04FA560CF1C1}" type="presParOf" srcId="{20060B95-5D68-4978-8B03-FBC6E7813E12}" destId="{51FAD319-699C-429E-8F70-F6559AC7EE0F}" srcOrd="5" destOrd="0" presId="urn:microsoft.com/office/officeart/2005/8/layout/vList2"/>
    <dgm:cxn modelId="{0A8FF725-89E2-4E0B-808A-942975F2550E}" type="presParOf" srcId="{20060B95-5D68-4978-8B03-FBC6E7813E12}" destId="{E3DE5A06-7AFC-4B29-8B5E-A22AA8B4AEB8}" srcOrd="6" destOrd="0" presId="urn:microsoft.com/office/officeart/2005/8/layout/vList2"/>
    <dgm:cxn modelId="{C2C61A1E-23F5-4F70-91BD-E7E95F6F9A24}" type="presParOf" srcId="{20060B95-5D68-4978-8B03-FBC6E7813E12}" destId="{0D5C9CFB-AE11-4475-BD69-326695C5967B}" srcOrd="7" destOrd="0" presId="urn:microsoft.com/office/officeart/2005/8/layout/vList2"/>
    <dgm:cxn modelId="{F414FC42-6D7E-4A19-ABA2-461AEF7D3781}" type="presParOf" srcId="{20060B95-5D68-4978-8B03-FBC6E7813E12}" destId="{EE976940-FA73-4D5D-BFF1-B7DC5ED39FC4}" srcOrd="8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96038661-50AB-4E0A-94D4-4DCC27D38AF7}" type="doc">
      <dgm:prSet loTypeId="urn:microsoft.com/office/officeart/2005/8/layout/process4" loCatId="process" qsTypeId="urn:microsoft.com/office/officeart/2005/8/quickstyle/simple4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266F422D-D1D3-435C-8106-EBC15B297AC2}">
      <dgm:prSet/>
      <dgm:spPr/>
      <dgm:t>
        <a:bodyPr/>
        <a:lstStyle/>
        <a:p>
          <a:r>
            <a:rPr lang="en-US" b="1" dirty="0"/>
            <a:t>Vel </a:t>
          </a:r>
          <a:r>
            <a:rPr lang="en-US" b="1" dirty="0" err="1"/>
            <a:t>forberedt</a:t>
          </a:r>
          <a:r>
            <a:rPr lang="en-US" b="1" dirty="0"/>
            <a:t> </a:t>
          </a:r>
          <a:r>
            <a:rPr lang="en-US" dirty="0"/>
            <a:t> - </a:t>
          </a:r>
          <a:r>
            <a:rPr lang="en-US" dirty="0" err="1"/>
            <a:t>Strategisk</a:t>
          </a:r>
          <a:r>
            <a:rPr lang="en-US" dirty="0"/>
            <a:t> </a:t>
          </a:r>
          <a:r>
            <a:rPr lang="en-US" dirty="0" err="1"/>
            <a:t>niveau</a:t>
          </a:r>
          <a:r>
            <a:rPr lang="en-US" dirty="0"/>
            <a:t> </a:t>
          </a:r>
        </a:p>
      </dgm:t>
    </dgm:pt>
    <dgm:pt modelId="{C6D797CD-B992-4A3C-9EE7-ADE69EA9DC82}" type="parTrans" cxnId="{4B77E5BC-3F3A-4876-8A19-EED45A4A8F4C}">
      <dgm:prSet/>
      <dgm:spPr/>
      <dgm:t>
        <a:bodyPr/>
        <a:lstStyle/>
        <a:p>
          <a:endParaRPr lang="en-US"/>
        </a:p>
      </dgm:t>
    </dgm:pt>
    <dgm:pt modelId="{AECCF79E-8E57-4E7F-ACBF-0853B416903F}" type="sibTrans" cxnId="{4B77E5BC-3F3A-4876-8A19-EED45A4A8F4C}">
      <dgm:prSet/>
      <dgm:spPr/>
      <dgm:t>
        <a:bodyPr/>
        <a:lstStyle/>
        <a:p>
          <a:endParaRPr lang="en-US"/>
        </a:p>
      </dgm:t>
    </dgm:pt>
    <dgm:pt modelId="{BAA63A6A-AC90-4504-AEAA-40861667C815}">
      <dgm:prSet/>
      <dgm:spPr/>
      <dgm:t>
        <a:bodyPr/>
        <a:lstStyle/>
        <a:p>
          <a:r>
            <a:rPr lang="en-US" dirty="0" err="1"/>
            <a:t>Hvordan</a:t>
          </a:r>
          <a:r>
            <a:rPr lang="en-US" dirty="0"/>
            <a:t> </a:t>
          </a:r>
          <a:r>
            <a:rPr lang="en-US" dirty="0" err="1"/>
            <a:t>sikre</a:t>
          </a:r>
          <a:r>
            <a:rPr lang="en-US" dirty="0"/>
            <a:t> du at </a:t>
          </a:r>
          <a:r>
            <a:rPr lang="en-US" dirty="0" err="1"/>
            <a:t>borger</a:t>
          </a:r>
          <a:r>
            <a:rPr lang="en-US" dirty="0"/>
            <a:t> </a:t>
          </a:r>
          <a:r>
            <a:rPr lang="en-US" dirty="0" err="1"/>
            <a:t>har</a:t>
          </a:r>
          <a:r>
            <a:rPr lang="en-US" dirty="0"/>
            <a:t> </a:t>
          </a:r>
          <a:r>
            <a:rPr lang="en-US" dirty="0" err="1"/>
            <a:t>gjort</a:t>
          </a:r>
          <a:r>
            <a:rPr lang="en-US" dirty="0"/>
            <a:t> sig tanker/ </a:t>
          </a:r>
          <a:r>
            <a:rPr lang="en-US" dirty="0" err="1"/>
            <a:t>forberedelse</a:t>
          </a:r>
          <a:r>
            <a:rPr lang="en-US" dirty="0"/>
            <a:t>  her,  </a:t>
          </a:r>
          <a:r>
            <a:rPr lang="en-US" dirty="0" err="1"/>
            <a:t>hvad</a:t>
          </a:r>
          <a:r>
            <a:rPr lang="en-US" dirty="0"/>
            <a:t> </a:t>
          </a:r>
          <a:r>
            <a:rPr lang="en-US" dirty="0" err="1"/>
            <a:t>gør</a:t>
          </a:r>
          <a:r>
            <a:rPr lang="en-US" dirty="0"/>
            <a:t> du </a:t>
          </a:r>
          <a:r>
            <a:rPr lang="en-US" dirty="0" err="1"/>
            <a:t>hvis</a:t>
          </a:r>
          <a:r>
            <a:rPr lang="en-US" dirty="0"/>
            <a:t> det </a:t>
          </a:r>
          <a:r>
            <a:rPr lang="en-US" dirty="0" err="1"/>
            <a:t>ikke</a:t>
          </a:r>
          <a:r>
            <a:rPr lang="en-US" dirty="0"/>
            <a:t> er </a:t>
          </a:r>
          <a:r>
            <a:rPr lang="en-US" dirty="0" err="1"/>
            <a:t>sket</a:t>
          </a:r>
          <a:r>
            <a:rPr lang="en-US" dirty="0"/>
            <a:t> ?</a:t>
          </a:r>
        </a:p>
      </dgm:t>
    </dgm:pt>
    <dgm:pt modelId="{094426F2-DD73-49B1-A906-651C93B5BD3E}" type="parTrans" cxnId="{F9BF3671-5965-4235-8E45-E0D3ADA9ECA3}">
      <dgm:prSet/>
      <dgm:spPr/>
      <dgm:t>
        <a:bodyPr/>
        <a:lstStyle/>
        <a:p>
          <a:endParaRPr lang="en-US"/>
        </a:p>
      </dgm:t>
    </dgm:pt>
    <dgm:pt modelId="{3CF39134-4FEF-45CE-B24D-8C530CEC862E}" type="sibTrans" cxnId="{F9BF3671-5965-4235-8E45-E0D3ADA9ECA3}">
      <dgm:prSet/>
      <dgm:spPr/>
      <dgm:t>
        <a:bodyPr/>
        <a:lstStyle/>
        <a:p>
          <a:endParaRPr lang="en-US"/>
        </a:p>
      </dgm:t>
    </dgm:pt>
    <dgm:pt modelId="{6378EE42-83D7-4339-8469-BEB55B446737}">
      <dgm:prSet/>
      <dgm:spPr/>
      <dgm:t>
        <a:bodyPr/>
        <a:lstStyle/>
        <a:p>
          <a:r>
            <a:rPr lang="en-US" b="1" dirty="0"/>
            <a:t>Smart på farten</a:t>
          </a:r>
          <a:r>
            <a:rPr lang="en-US" dirty="0"/>
            <a:t> - Taktisk niveau (sekunder</a:t>
          </a:r>
          <a:r>
            <a:rPr lang="en-US" dirty="0">
              <a:latin typeface="Calibri Light" panose="020F0302020204030204"/>
            </a:rPr>
            <a:t>)</a:t>
          </a:r>
          <a:endParaRPr lang="en-US" dirty="0"/>
        </a:p>
      </dgm:t>
    </dgm:pt>
    <dgm:pt modelId="{D2E8E49F-A474-492F-B678-143E140CBF75}" type="parTrans" cxnId="{4D2205F1-F33B-4E7B-B74C-06F905901575}">
      <dgm:prSet/>
      <dgm:spPr/>
      <dgm:t>
        <a:bodyPr/>
        <a:lstStyle/>
        <a:p>
          <a:endParaRPr lang="en-US"/>
        </a:p>
      </dgm:t>
    </dgm:pt>
    <dgm:pt modelId="{6925F2C5-996E-4CE6-A858-36EA68F56A74}" type="sibTrans" cxnId="{4D2205F1-F33B-4E7B-B74C-06F905901575}">
      <dgm:prSet/>
      <dgm:spPr/>
      <dgm:t>
        <a:bodyPr/>
        <a:lstStyle/>
        <a:p>
          <a:endParaRPr lang="en-US"/>
        </a:p>
      </dgm:t>
    </dgm:pt>
    <dgm:pt modelId="{B32FCC18-40DC-4EE3-A726-3B333472F470}">
      <dgm:prSet/>
      <dgm:spPr/>
      <dgm:t>
        <a:bodyPr/>
        <a:lstStyle/>
        <a:p>
          <a:pPr rtl="0"/>
          <a:r>
            <a:rPr lang="en-US" b="1" dirty="0" err="1"/>
            <a:t>Hurtige</a:t>
          </a:r>
          <a:r>
            <a:rPr lang="en-US" b="1" dirty="0"/>
            <a:t> </a:t>
          </a:r>
          <a:r>
            <a:rPr lang="en-US" b="1" dirty="0" err="1"/>
            <a:t>beslutninger</a:t>
          </a:r>
          <a:r>
            <a:rPr lang="en-US" b="1" dirty="0"/>
            <a:t> </a:t>
          </a:r>
          <a:r>
            <a:rPr lang="en-US" b="1" dirty="0">
              <a:latin typeface="Calibri Light" panose="020F0302020204030204"/>
            </a:rPr>
            <a:t> ( milisekunder)</a:t>
          </a:r>
          <a:endParaRPr lang="en-US" dirty="0"/>
        </a:p>
      </dgm:t>
    </dgm:pt>
    <dgm:pt modelId="{CDBF8C91-5641-4B91-99E4-205AF35B9CD4}" type="parTrans" cxnId="{3FDABA5D-F4B4-4F91-82F0-D27257627772}">
      <dgm:prSet/>
      <dgm:spPr/>
      <dgm:t>
        <a:bodyPr/>
        <a:lstStyle/>
        <a:p>
          <a:endParaRPr lang="en-US"/>
        </a:p>
      </dgm:t>
    </dgm:pt>
    <dgm:pt modelId="{282152D2-354F-4197-8CA3-FE0C89E90F64}" type="sibTrans" cxnId="{3FDABA5D-F4B4-4F91-82F0-D27257627772}">
      <dgm:prSet/>
      <dgm:spPr/>
      <dgm:t>
        <a:bodyPr/>
        <a:lstStyle/>
        <a:p>
          <a:endParaRPr lang="en-US"/>
        </a:p>
      </dgm:t>
    </dgm:pt>
    <dgm:pt modelId="{831005B7-CBE1-4F40-9BC3-D441F9EDC39B}">
      <dgm:prSet phldr="0"/>
      <dgm:spPr/>
      <dgm:t>
        <a:bodyPr/>
        <a:lstStyle/>
        <a:p>
          <a:pPr rtl="0"/>
          <a:r>
            <a:rPr lang="en-US" b="0" dirty="0" err="1">
              <a:latin typeface="Calibri Light" panose="020F0302020204030204"/>
            </a:rPr>
            <a:t>Hvordan</a:t>
          </a:r>
          <a:r>
            <a:rPr lang="en-US" b="0" dirty="0">
              <a:latin typeface="Calibri Light" panose="020F0302020204030204"/>
            </a:rPr>
            <a:t> </a:t>
          </a:r>
          <a:r>
            <a:rPr lang="en-US" b="0" dirty="0" err="1">
              <a:latin typeface="Calibri Light" panose="020F0302020204030204"/>
            </a:rPr>
            <a:t>agere</a:t>
          </a:r>
          <a:r>
            <a:rPr lang="en-US" b="0" dirty="0">
              <a:latin typeface="Calibri Light" panose="020F0302020204030204"/>
            </a:rPr>
            <a:t> du I </a:t>
          </a:r>
          <a:r>
            <a:rPr lang="en-US" b="0" dirty="0" err="1">
              <a:latin typeface="Calibri Light" panose="020F0302020204030204"/>
            </a:rPr>
            <a:t>løbet</a:t>
          </a:r>
          <a:r>
            <a:rPr lang="en-US" b="0" dirty="0">
              <a:latin typeface="Calibri Light" panose="020F0302020204030204"/>
            </a:rPr>
            <a:t> </a:t>
          </a:r>
          <a:r>
            <a:rPr lang="en-US" b="0" dirty="0" err="1">
              <a:latin typeface="Calibri Light" panose="020F0302020204030204"/>
            </a:rPr>
            <a:t>af</a:t>
          </a:r>
          <a:r>
            <a:rPr lang="en-US" b="0" dirty="0">
              <a:latin typeface="Calibri Light" panose="020F0302020204030204"/>
            </a:rPr>
            <a:t> </a:t>
          </a:r>
          <a:r>
            <a:rPr lang="en-US" b="0" dirty="0" err="1">
              <a:latin typeface="Calibri Light" panose="020F0302020204030204"/>
            </a:rPr>
            <a:t>undervisningen</a:t>
          </a:r>
          <a:r>
            <a:rPr lang="en-US" b="0" dirty="0">
              <a:latin typeface="Calibri Light" panose="020F0302020204030204"/>
            </a:rPr>
            <a:t> ? </a:t>
          </a:r>
          <a:r>
            <a:rPr lang="en-US" b="0" dirty="0" err="1">
              <a:latin typeface="Calibri Light" panose="020F0302020204030204"/>
            </a:rPr>
            <a:t>Hvordan</a:t>
          </a:r>
          <a:r>
            <a:rPr lang="en-US" b="0" dirty="0">
              <a:latin typeface="Calibri Light" panose="020F0302020204030204"/>
            </a:rPr>
            <a:t> </a:t>
          </a:r>
          <a:r>
            <a:rPr lang="en-US" b="0" dirty="0" err="1">
              <a:latin typeface="Calibri Light" panose="020F0302020204030204"/>
            </a:rPr>
            <a:t>italesætter</a:t>
          </a:r>
          <a:r>
            <a:rPr lang="en-US" b="0" dirty="0">
              <a:latin typeface="Calibri Light" panose="020F0302020204030204"/>
            </a:rPr>
            <a:t> du </a:t>
          </a:r>
          <a:r>
            <a:rPr lang="en-US" b="0" dirty="0" err="1">
              <a:latin typeface="Calibri Light" panose="020F0302020204030204"/>
            </a:rPr>
            <a:t>overfor</a:t>
          </a:r>
          <a:r>
            <a:rPr lang="en-US" b="0" dirty="0">
              <a:latin typeface="Calibri Light" panose="020F0302020204030204"/>
            </a:rPr>
            <a:t> </a:t>
          </a:r>
          <a:r>
            <a:rPr lang="en-US" b="0" dirty="0" err="1">
              <a:latin typeface="Calibri Light" panose="020F0302020204030204"/>
            </a:rPr>
            <a:t>borger</a:t>
          </a:r>
          <a:r>
            <a:rPr lang="en-US" b="0" dirty="0">
              <a:latin typeface="Calibri Light" panose="020F0302020204030204"/>
            </a:rPr>
            <a:t>?</a:t>
          </a:r>
        </a:p>
      </dgm:t>
    </dgm:pt>
    <dgm:pt modelId="{C778629A-61E8-41FF-BED0-697D8139BDC9}" type="parTrans" cxnId="{19EEFA9A-97B8-4258-81A1-9FE59C7F6FE4}">
      <dgm:prSet/>
      <dgm:spPr/>
    </dgm:pt>
    <dgm:pt modelId="{804329D5-EAD9-48E8-8050-BA8BA2060B80}" type="sibTrans" cxnId="{19EEFA9A-97B8-4258-81A1-9FE59C7F6FE4}">
      <dgm:prSet/>
      <dgm:spPr/>
    </dgm:pt>
    <dgm:pt modelId="{3C5CFE87-7D75-4B35-AC0A-EF48FDCC327E}">
      <dgm:prSet phldr="0"/>
      <dgm:spPr/>
      <dgm:t>
        <a:bodyPr/>
        <a:lstStyle/>
        <a:p>
          <a:pPr rtl="0"/>
          <a:r>
            <a:rPr lang="en-US" b="0" dirty="0">
              <a:latin typeface="Calibri"/>
              <a:ea typeface="Calibri"/>
              <a:cs typeface="Calibri"/>
            </a:rPr>
            <a:t>Hvordan agere du I løbet af undervisningen ? Hvordan italesætter du overfor borger?</a:t>
          </a:r>
        </a:p>
      </dgm:t>
    </dgm:pt>
    <dgm:pt modelId="{C693C489-5BCB-48D4-AA7A-21E36807956B}" type="parTrans" cxnId="{962D89C1-37D0-4175-A172-F740D4DE1BF4}">
      <dgm:prSet/>
      <dgm:spPr/>
    </dgm:pt>
    <dgm:pt modelId="{AA93AE3C-E92D-4589-93A7-72014AA0B142}" type="sibTrans" cxnId="{962D89C1-37D0-4175-A172-F740D4DE1BF4}">
      <dgm:prSet/>
      <dgm:spPr/>
    </dgm:pt>
    <dgm:pt modelId="{B47815F1-986B-4343-AFEE-F5E95C4A1512}" type="pres">
      <dgm:prSet presAssocID="{96038661-50AB-4E0A-94D4-4DCC27D38AF7}" presName="Name0" presStyleCnt="0">
        <dgm:presLayoutVars>
          <dgm:dir/>
          <dgm:animLvl val="lvl"/>
          <dgm:resizeHandles val="exact"/>
        </dgm:presLayoutVars>
      </dgm:prSet>
      <dgm:spPr/>
    </dgm:pt>
    <dgm:pt modelId="{5319FBB0-98C0-4247-9990-2E4A4BDA31A2}" type="pres">
      <dgm:prSet presAssocID="{3C5CFE87-7D75-4B35-AC0A-EF48FDCC327E}" presName="boxAndChildren" presStyleCnt="0"/>
      <dgm:spPr/>
    </dgm:pt>
    <dgm:pt modelId="{B3CF6C02-66E4-4D37-B1A5-7F9632A3534A}" type="pres">
      <dgm:prSet presAssocID="{3C5CFE87-7D75-4B35-AC0A-EF48FDCC327E}" presName="parentTextBox" presStyleLbl="node1" presStyleIdx="0" presStyleCnt="6"/>
      <dgm:spPr/>
    </dgm:pt>
    <dgm:pt modelId="{0C38278A-97DD-4CC8-9D19-2935A9B2DC5C}" type="pres">
      <dgm:prSet presAssocID="{282152D2-354F-4197-8CA3-FE0C89E90F64}" presName="sp" presStyleCnt="0"/>
      <dgm:spPr/>
    </dgm:pt>
    <dgm:pt modelId="{C494E3BC-77C5-4186-B569-F5430A743D64}" type="pres">
      <dgm:prSet presAssocID="{B32FCC18-40DC-4EE3-A726-3B333472F470}" presName="arrowAndChildren" presStyleCnt="0"/>
      <dgm:spPr/>
    </dgm:pt>
    <dgm:pt modelId="{E32E8563-883E-4E73-8DA0-4772081A3128}" type="pres">
      <dgm:prSet presAssocID="{B32FCC18-40DC-4EE3-A726-3B333472F470}" presName="parentTextArrow" presStyleLbl="node1" presStyleIdx="1" presStyleCnt="6"/>
      <dgm:spPr/>
    </dgm:pt>
    <dgm:pt modelId="{D4698DFA-15DE-48D2-B3F7-F22F215CDE5C}" type="pres">
      <dgm:prSet presAssocID="{804329D5-EAD9-48E8-8050-BA8BA2060B80}" presName="sp" presStyleCnt="0"/>
      <dgm:spPr/>
    </dgm:pt>
    <dgm:pt modelId="{7BD1A64E-D150-44FF-B7E7-3AF2AB1753D1}" type="pres">
      <dgm:prSet presAssocID="{831005B7-CBE1-4F40-9BC3-D441F9EDC39B}" presName="arrowAndChildren" presStyleCnt="0"/>
      <dgm:spPr/>
    </dgm:pt>
    <dgm:pt modelId="{6D37F3C0-36A4-4577-B15E-1DA8BD74337C}" type="pres">
      <dgm:prSet presAssocID="{831005B7-CBE1-4F40-9BC3-D441F9EDC39B}" presName="parentTextArrow" presStyleLbl="node1" presStyleIdx="2" presStyleCnt="6"/>
      <dgm:spPr/>
    </dgm:pt>
    <dgm:pt modelId="{78AAEE58-504D-4E05-BE5F-63205928380B}" type="pres">
      <dgm:prSet presAssocID="{6925F2C5-996E-4CE6-A858-36EA68F56A74}" presName="sp" presStyleCnt="0"/>
      <dgm:spPr/>
    </dgm:pt>
    <dgm:pt modelId="{B6FAB3DD-4AE5-44A7-9E36-829923611A66}" type="pres">
      <dgm:prSet presAssocID="{6378EE42-83D7-4339-8469-BEB55B446737}" presName="arrowAndChildren" presStyleCnt="0"/>
      <dgm:spPr/>
    </dgm:pt>
    <dgm:pt modelId="{9F50CE04-CF4B-4F8A-8B83-8748170D8303}" type="pres">
      <dgm:prSet presAssocID="{6378EE42-83D7-4339-8469-BEB55B446737}" presName="parentTextArrow" presStyleLbl="node1" presStyleIdx="3" presStyleCnt="6"/>
      <dgm:spPr/>
    </dgm:pt>
    <dgm:pt modelId="{4DF03ABF-6F24-4BBC-BA92-15F3A1892F22}" type="pres">
      <dgm:prSet presAssocID="{3CF39134-4FEF-45CE-B24D-8C530CEC862E}" presName="sp" presStyleCnt="0"/>
      <dgm:spPr/>
    </dgm:pt>
    <dgm:pt modelId="{F7A67317-5D5E-469C-90B3-24BFDDFF8AB4}" type="pres">
      <dgm:prSet presAssocID="{BAA63A6A-AC90-4504-AEAA-40861667C815}" presName="arrowAndChildren" presStyleCnt="0"/>
      <dgm:spPr/>
    </dgm:pt>
    <dgm:pt modelId="{940187AD-DF54-4BB1-856C-EB79A5D14F6F}" type="pres">
      <dgm:prSet presAssocID="{BAA63A6A-AC90-4504-AEAA-40861667C815}" presName="parentTextArrow" presStyleLbl="node1" presStyleIdx="4" presStyleCnt="6"/>
      <dgm:spPr/>
    </dgm:pt>
    <dgm:pt modelId="{569893B5-49C8-4949-AD97-5D90DB3B5621}" type="pres">
      <dgm:prSet presAssocID="{AECCF79E-8E57-4E7F-ACBF-0853B416903F}" presName="sp" presStyleCnt="0"/>
      <dgm:spPr/>
    </dgm:pt>
    <dgm:pt modelId="{073AAB75-65B5-4A81-917C-C47E5C4689D4}" type="pres">
      <dgm:prSet presAssocID="{266F422D-D1D3-435C-8106-EBC15B297AC2}" presName="arrowAndChildren" presStyleCnt="0"/>
      <dgm:spPr/>
    </dgm:pt>
    <dgm:pt modelId="{515C56C6-5D4E-42A1-8D63-96781E5864E2}" type="pres">
      <dgm:prSet presAssocID="{266F422D-D1D3-435C-8106-EBC15B297AC2}" presName="parentTextArrow" presStyleLbl="node1" presStyleIdx="5" presStyleCnt="6"/>
      <dgm:spPr/>
    </dgm:pt>
  </dgm:ptLst>
  <dgm:cxnLst>
    <dgm:cxn modelId="{E35F6F40-FB7F-4E91-A2EE-649A69E32C2E}" type="presOf" srcId="{831005B7-CBE1-4F40-9BC3-D441F9EDC39B}" destId="{6D37F3C0-36A4-4577-B15E-1DA8BD74337C}" srcOrd="0" destOrd="0" presId="urn:microsoft.com/office/officeart/2005/8/layout/process4"/>
    <dgm:cxn modelId="{3FDABA5D-F4B4-4F91-82F0-D27257627772}" srcId="{96038661-50AB-4E0A-94D4-4DCC27D38AF7}" destId="{B32FCC18-40DC-4EE3-A726-3B333472F470}" srcOrd="4" destOrd="0" parTransId="{CDBF8C91-5641-4B91-99E4-205AF35B9CD4}" sibTransId="{282152D2-354F-4197-8CA3-FE0C89E90F64}"/>
    <dgm:cxn modelId="{4946BD66-1213-469E-89A9-5B191D90C9A0}" type="presOf" srcId="{3C5CFE87-7D75-4B35-AC0A-EF48FDCC327E}" destId="{B3CF6C02-66E4-4D37-B1A5-7F9632A3534A}" srcOrd="0" destOrd="0" presId="urn:microsoft.com/office/officeart/2005/8/layout/process4"/>
    <dgm:cxn modelId="{60C2E14D-6194-46FD-8CAA-7063C88A0129}" type="presOf" srcId="{B32FCC18-40DC-4EE3-A726-3B333472F470}" destId="{E32E8563-883E-4E73-8DA0-4772081A3128}" srcOrd="0" destOrd="0" presId="urn:microsoft.com/office/officeart/2005/8/layout/process4"/>
    <dgm:cxn modelId="{F9BF3671-5965-4235-8E45-E0D3ADA9ECA3}" srcId="{96038661-50AB-4E0A-94D4-4DCC27D38AF7}" destId="{BAA63A6A-AC90-4504-AEAA-40861667C815}" srcOrd="1" destOrd="0" parTransId="{094426F2-DD73-49B1-A906-651C93B5BD3E}" sibTransId="{3CF39134-4FEF-45CE-B24D-8C530CEC862E}"/>
    <dgm:cxn modelId="{6D20E789-7B46-4C4F-A0D7-D371BC1FBF5B}" type="presOf" srcId="{266F422D-D1D3-435C-8106-EBC15B297AC2}" destId="{515C56C6-5D4E-42A1-8D63-96781E5864E2}" srcOrd="0" destOrd="0" presId="urn:microsoft.com/office/officeart/2005/8/layout/process4"/>
    <dgm:cxn modelId="{19EEFA9A-97B8-4258-81A1-9FE59C7F6FE4}" srcId="{96038661-50AB-4E0A-94D4-4DCC27D38AF7}" destId="{831005B7-CBE1-4F40-9BC3-D441F9EDC39B}" srcOrd="3" destOrd="0" parTransId="{C778629A-61E8-41FF-BED0-697D8139BDC9}" sibTransId="{804329D5-EAD9-48E8-8050-BA8BA2060B80}"/>
    <dgm:cxn modelId="{77DEFDA5-6F38-46F5-AA02-CD4C6C2F2645}" type="presOf" srcId="{6378EE42-83D7-4339-8469-BEB55B446737}" destId="{9F50CE04-CF4B-4F8A-8B83-8748170D8303}" srcOrd="0" destOrd="0" presId="urn:microsoft.com/office/officeart/2005/8/layout/process4"/>
    <dgm:cxn modelId="{EE08F9A9-D031-4D3D-BF89-E44A5146320D}" type="presOf" srcId="{96038661-50AB-4E0A-94D4-4DCC27D38AF7}" destId="{B47815F1-986B-4343-AFEE-F5E95C4A1512}" srcOrd="0" destOrd="0" presId="urn:microsoft.com/office/officeart/2005/8/layout/process4"/>
    <dgm:cxn modelId="{4B77E5BC-3F3A-4876-8A19-EED45A4A8F4C}" srcId="{96038661-50AB-4E0A-94D4-4DCC27D38AF7}" destId="{266F422D-D1D3-435C-8106-EBC15B297AC2}" srcOrd="0" destOrd="0" parTransId="{C6D797CD-B992-4A3C-9EE7-ADE69EA9DC82}" sibTransId="{AECCF79E-8E57-4E7F-ACBF-0853B416903F}"/>
    <dgm:cxn modelId="{962D89C1-37D0-4175-A172-F740D4DE1BF4}" srcId="{96038661-50AB-4E0A-94D4-4DCC27D38AF7}" destId="{3C5CFE87-7D75-4B35-AC0A-EF48FDCC327E}" srcOrd="5" destOrd="0" parTransId="{C693C489-5BCB-48D4-AA7A-21E36807956B}" sibTransId="{AA93AE3C-E92D-4589-93A7-72014AA0B142}"/>
    <dgm:cxn modelId="{9BA5BBDE-7435-4A52-ADE7-64C5AB3B31C3}" type="presOf" srcId="{BAA63A6A-AC90-4504-AEAA-40861667C815}" destId="{940187AD-DF54-4BB1-856C-EB79A5D14F6F}" srcOrd="0" destOrd="0" presId="urn:microsoft.com/office/officeart/2005/8/layout/process4"/>
    <dgm:cxn modelId="{4D2205F1-F33B-4E7B-B74C-06F905901575}" srcId="{96038661-50AB-4E0A-94D4-4DCC27D38AF7}" destId="{6378EE42-83D7-4339-8469-BEB55B446737}" srcOrd="2" destOrd="0" parTransId="{D2E8E49F-A474-492F-B678-143E140CBF75}" sibTransId="{6925F2C5-996E-4CE6-A858-36EA68F56A74}"/>
    <dgm:cxn modelId="{8303A577-39D8-4AD4-B086-4A82A14F4B33}" type="presParOf" srcId="{B47815F1-986B-4343-AFEE-F5E95C4A1512}" destId="{5319FBB0-98C0-4247-9990-2E4A4BDA31A2}" srcOrd="0" destOrd="0" presId="urn:microsoft.com/office/officeart/2005/8/layout/process4"/>
    <dgm:cxn modelId="{33218EDD-41A6-41DB-AF54-21820A48D0D3}" type="presParOf" srcId="{5319FBB0-98C0-4247-9990-2E4A4BDA31A2}" destId="{B3CF6C02-66E4-4D37-B1A5-7F9632A3534A}" srcOrd="0" destOrd="0" presId="urn:microsoft.com/office/officeart/2005/8/layout/process4"/>
    <dgm:cxn modelId="{6F6736CD-B47B-489A-975D-991292D19586}" type="presParOf" srcId="{B47815F1-986B-4343-AFEE-F5E95C4A1512}" destId="{0C38278A-97DD-4CC8-9D19-2935A9B2DC5C}" srcOrd="1" destOrd="0" presId="urn:microsoft.com/office/officeart/2005/8/layout/process4"/>
    <dgm:cxn modelId="{D14B0B43-DC9D-4C64-BC4F-751FBA0C6DF0}" type="presParOf" srcId="{B47815F1-986B-4343-AFEE-F5E95C4A1512}" destId="{C494E3BC-77C5-4186-B569-F5430A743D64}" srcOrd="2" destOrd="0" presId="urn:microsoft.com/office/officeart/2005/8/layout/process4"/>
    <dgm:cxn modelId="{C74BBF55-D422-451F-AAF5-2BA34F5C3A4A}" type="presParOf" srcId="{C494E3BC-77C5-4186-B569-F5430A743D64}" destId="{E32E8563-883E-4E73-8DA0-4772081A3128}" srcOrd="0" destOrd="0" presId="urn:microsoft.com/office/officeart/2005/8/layout/process4"/>
    <dgm:cxn modelId="{AECEE8D4-2B09-4A9F-88BF-7E3976A8734A}" type="presParOf" srcId="{B47815F1-986B-4343-AFEE-F5E95C4A1512}" destId="{D4698DFA-15DE-48D2-B3F7-F22F215CDE5C}" srcOrd="3" destOrd="0" presId="urn:microsoft.com/office/officeart/2005/8/layout/process4"/>
    <dgm:cxn modelId="{B7DE1083-A7B6-412B-8D8F-16599FF6211C}" type="presParOf" srcId="{B47815F1-986B-4343-AFEE-F5E95C4A1512}" destId="{7BD1A64E-D150-44FF-B7E7-3AF2AB1753D1}" srcOrd="4" destOrd="0" presId="urn:microsoft.com/office/officeart/2005/8/layout/process4"/>
    <dgm:cxn modelId="{35EC268A-8538-4321-A675-236CB967F77A}" type="presParOf" srcId="{7BD1A64E-D150-44FF-B7E7-3AF2AB1753D1}" destId="{6D37F3C0-36A4-4577-B15E-1DA8BD74337C}" srcOrd="0" destOrd="0" presId="urn:microsoft.com/office/officeart/2005/8/layout/process4"/>
    <dgm:cxn modelId="{2875F87D-FC9B-461A-8087-BD59FB2CBB79}" type="presParOf" srcId="{B47815F1-986B-4343-AFEE-F5E95C4A1512}" destId="{78AAEE58-504D-4E05-BE5F-63205928380B}" srcOrd="5" destOrd="0" presId="urn:microsoft.com/office/officeart/2005/8/layout/process4"/>
    <dgm:cxn modelId="{86427A6A-C555-48D7-B4A5-57A82E1BC75D}" type="presParOf" srcId="{B47815F1-986B-4343-AFEE-F5E95C4A1512}" destId="{B6FAB3DD-4AE5-44A7-9E36-829923611A66}" srcOrd="6" destOrd="0" presId="urn:microsoft.com/office/officeart/2005/8/layout/process4"/>
    <dgm:cxn modelId="{EB700322-CF32-4BA3-9C9E-E1E5652AECC0}" type="presParOf" srcId="{B6FAB3DD-4AE5-44A7-9E36-829923611A66}" destId="{9F50CE04-CF4B-4F8A-8B83-8748170D8303}" srcOrd="0" destOrd="0" presId="urn:microsoft.com/office/officeart/2005/8/layout/process4"/>
    <dgm:cxn modelId="{E13E26F3-BA7F-4D2E-8EBF-22521241CCB2}" type="presParOf" srcId="{B47815F1-986B-4343-AFEE-F5E95C4A1512}" destId="{4DF03ABF-6F24-4BBC-BA92-15F3A1892F22}" srcOrd="7" destOrd="0" presId="urn:microsoft.com/office/officeart/2005/8/layout/process4"/>
    <dgm:cxn modelId="{F29456D0-0894-4238-99BB-6F425BFA32B9}" type="presParOf" srcId="{B47815F1-986B-4343-AFEE-F5E95C4A1512}" destId="{F7A67317-5D5E-469C-90B3-24BFDDFF8AB4}" srcOrd="8" destOrd="0" presId="urn:microsoft.com/office/officeart/2005/8/layout/process4"/>
    <dgm:cxn modelId="{817C7533-9DE8-45E7-A569-2D3C55200D82}" type="presParOf" srcId="{F7A67317-5D5E-469C-90B3-24BFDDFF8AB4}" destId="{940187AD-DF54-4BB1-856C-EB79A5D14F6F}" srcOrd="0" destOrd="0" presId="urn:microsoft.com/office/officeart/2005/8/layout/process4"/>
    <dgm:cxn modelId="{44476D9D-067E-4805-AEB5-2EBC46628A7A}" type="presParOf" srcId="{B47815F1-986B-4343-AFEE-F5E95C4A1512}" destId="{569893B5-49C8-4949-AD97-5D90DB3B5621}" srcOrd="9" destOrd="0" presId="urn:microsoft.com/office/officeart/2005/8/layout/process4"/>
    <dgm:cxn modelId="{F7FB8F8B-ADA2-4785-8C57-5E7BF6473879}" type="presParOf" srcId="{B47815F1-986B-4343-AFEE-F5E95C4A1512}" destId="{073AAB75-65B5-4A81-917C-C47E5C4689D4}" srcOrd="10" destOrd="0" presId="urn:microsoft.com/office/officeart/2005/8/layout/process4"/>
    <dgm:cxn modelId="{579852DA-DCF9-4C6B-8C7E-7071B6BDC0D4}" type="presParOf" srcId="{073AAB75-65B5-4A81-917C-C47E5C4689D4}" destId="{515C56C6-5D4E-42A1-8D63-96781E5864E2}" srcOrd="0" destOrd="0" presId="urn:microsoft.com/office/officeart/2005/8/layout/process4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B90DF97-4E7B-4664-BAA7-A645E5F18292}">
      <dsp:nvSpPr>
        <dsp:cNvPr id="0" name=""/>
        <dsp:cNvSpPr/>
      </dsp:nvSpPr>
      <dsp:spPr>
        <a:xfrm>
          <a:off x="0" y="91558"/>
          <a:ext cx="7559504" cy="1153620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marL="0" lvl="0" indent="0" algn="l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900" kern="1200" dirty="0"/>
            <a:t>Kl. 11.10 – 12.10: Input </a:t>
          </a:r>
          <a:r>
            <a:rPr lang="en-US" sz="2900" kern="1200" dirty="0" err="1"/>
            <a:t>fra</a:t>
          </a:r>
          <a:r>
            <a:rPr lang="en-US" sz="2900" kern="1200" dirty="0"/>
            <a:t> IMC 18 – International mobility </a:t>
          </a:r>
          <a:r>
            <a:rPr lang="en-US" sz="2900" kern="1200" dirty="0" err="1"/>
            <a:t>konference</a:t>
          </a:r>
          <a:r>
            <a:rPr lang="en-US" sz="2900" kern="1200" dirty="0"/>
            <a:t> I Polen 2023</a:t>
          </a:r>
        </a:p>
      </dsp:txBody>
      <dsp:txXfrm>
        <a:off x="56315" y="147873"/>
        <a:ext cx="7446874" cy="1040990"/>
      </dsp:txXfrm>
    </dsp:sp>
    <dsp:sp modelId="{38380FE0-E71F-4D3F-BDDD-DD9050E1235C}">
      <dsp:nvSpPr>
        <dsp:cNvPr id="0" name=""/>
        <dsp:cNvSpPr/>
      </dsp:nvSpPr>
      <dsp:spPr>
        <a:xfrm>
          <a:off x="0" y="1328698"/>
          <a:ext cx="7559504" cy="1153620"/>
        </a:xfrm>
        <a:prstGeom prst="roundRect">
          <a:avLst/>
        </a:prstGeom>
        <a:solidFill>
          <a:schemeClr val="accent2">
            <a:hueOff val="-363841"/>
            <a:satOff val="-20982"/>
            <a:lumOff val="2157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marL="0" lvl="0" indent="0" algn="l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900" kern="1200" dirty="0"/>
            <a:t>Kl. 12.10-12.20: </a:t>
          </a:r>
          <a:r>
            <a:rPr lang="en-US" sz="2900" kern="1200" dirty="0" err="1"/>
            <a:t>Fælles</a:t>
          </a:r>
          <a:r>
            <a:rPr lang="en-US" sz="2900" kern="1200" dirty="0"/>
            <a:t> pause</a:t>
          </a:r>
        </a:p>
      </dsp:txBody>
      <dsp:txXfrm>
        <a:off x="56315" y="1385013"/>
        <a:ext cx="7446874" cy="1040990"/>
      </dsp:txXfrm>
    </dsp:sp>
    <dsp:sp modelId="{535C2C57-3E25-4AD4-BD92-E9832D608DBE}">
      <dsp:nvSpPr>
        <dsp:cNvPr id="0" name=""/>
        <dsp:cNvSpPr/>
      </dsp:nvSpPr>
      <dsp:spPr>
        <a:xfrm>
          <a:off x="0" y="2565838"/>
          <a:ext cx="7559504" cy="1153620"/>
        </a:xfrm>
        <a:prstGeom prst="roundRect">
          <a:avLst/>
        </a:prstGeom>
        <a:solidFill>
          <a:schemeClr val="accent2">
            <a:hueOff val="-727682"/>
            <a:satOff val="-41964"/>
            <a:lumOff val="4314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marL="0" lvl="0" indent="0" algn="l" defTabSz="12890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900" kern="1200" dirty="0"/>
            <a:t>Kl. 12.20 – </a:t>
          </a:r>
          <a:r>
            <a:rPr lang="en-US" sz="2900" kern="1200" dirty="0">
              <a:latin typeface="Calibri Light" panose="020F0302020204030204"/>
            </a:rPr>
            <a:t>12.40</a:t>
          </a:r>
          <a:r>
            <a:rPr lang="en-US" sz="2900" kern="1200" dirty="0"/>
            <a:t>:</a:t>
          </a:r>
          <a:r>
            <a:rPr lang="en-US" sz="2900" kern="1200" dirty="0">
              <a:latin typeface="Calibri Light" panose="020F0302020204030204"/>
            </a:rPr>
            <a:t> </a:t>
          </a:r>
          <a:r>
            <a:rPr lang="en-US" sz="2900" kern="1200" dirty="0" err="1">
              <a:latin typeface="Calibri Light" panose="020F0302020204030204"/>
            </a:rPr>
            <a:t>Afprøvning</a:t>
          </a:r>
          <a:r>
            <a:rPr lang="en-US" sz="2900" kern="1200" dirty="0">
              <a:latin typeface="Calibri Light" panose="020F0302020204030204"/>
            </a:rPr>
            <a:t> </a:t>
          </a:r>
          <a:r>
            <a:rPr lang="en-US" sz="2900" kern="1200" dirty="0" err="1">
              <a:latin typeface="Calibri Light" panose="020F0302020204030204"/>
            </a:rPr>
            <a:t>af</a:t>
          </a:r>
          <a:r>
            <a:rPr lang="en-US" sz="2900" kern="1200" dirty="0">
              <a:latin typeface="Calibri Light" panose="020F0302020204030204"/>
            </a:rPr>
            <a:t> </a:t>
          </a:r>
          <a:r>
            <a:rPr lang="en-US" sz="2900" kern="1200" dirty="0" err="1">
              <a:latin typeface="Calibri Light" panose="020F0302020204030204"/>
            </a:rPr>
            <a:t>stokke</a:t>
          </a:r>
        </a:p>
      </dsp:txBody>
      <dsp:txXfrm>
        <a:off x="56315" y="2622153"/>
        <a:ext cx="7446874" cy="1040990"/>
      </dsp:txXfrm>
    </dsp:sp>
    <dsp:sp modelId="{E3DE5A06-7AFC-4B29-8B5E-A22AA8B4AEB8}">
      <dsp:nvSpPr>
        <dsp:cNvPr id="0" name=""/>
        <dsp:cNvSpPr/>
      </dsp:nvSpPr>
      <dsp:spPr>
        <a:xfrm>
          <a:off x="0" y="3802978"/>
          <a:ext cx="7559504" cy="1153620"/>
        </a:xfrm>
        <a:prstGeom prst="roundRect">
          <a:avLst/>
        </a:prstGeom>
        <a:solidFill>
          <a:schemeClr val="accent2">
            <a:hueOff val="-1091522"/>
            <a:satOff val="-62946"/>
            <a:lumOff val="6471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marL="0" lvl="0" indent="0" algn="l" defTabSz="12890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900" kern="1200" dirty="0">
              <a:latin typeface="Calibri Light" panose="020F0302020204030204"/>
            </a:rPr>
            <a:t>12.40 - 13.05 </a:t>
          </a:r>
          <a:r>
            <a:rPr lang="en-US" sz="2900" kern="1200" dirty="0"/>
            <a:t>Sparring / networking </a:t>
          </a:r>
          <a:r>
            <a:rPr lang="en-US" sz="2900" kern="1200" dirty="0" err="1"/>
            <a:t>i</a:t>
          </a:r>
          <a:r>
            <a:rPr lang="en-US" sz="2900" kern="1200" dirty="0"/>
            <a:t> </a:t>
          </a:r>
          <a:r>
            <a:rPr lang="en-US" sz="2900" kern="1200" dirty="0" err="1"/>
            <a:t>grupper</a:t>
          </a:r>
          <a:r>
            <a:rPr lang="en-US" sz="2900" kern="1200" dirty="0"/>
            <a:t> -</a:t>
          </a:r>
          <a:r>
            <a:rPr lang="en-US" sz="2900" kern="1200" dirty="0">
              <a:latin typeface="Calibri Light" panose="020F0302020204030204"/>
            </a:rPr>
            <a:t> </a:t>
          </a:r>
          <a:endParaRPr lang="en-US" sz="2900" kern="1200" dirty="0"/>
        </a:p>
      </dsp:txBody>
      <dsp:txXfrm>
        <a:off x="56315" y="3859293"/>
        <a:ext cx="7446874" cy="1040990"/>
      </dsp:txXfrm>
    </dsp:sp>
    <dsp:sp modelId="{EE976940-FA73-4D5D-BFF1-B7DC5ED39FC4}">
      <dsp:nvSpPr>
        <dsp:cNvPr id="0" name=""/>
        <dsp:cNvSpPr/>
      </dsp:nvSpPr>
      <dsp:spPr>
        <a:xfrm>
          <a:off x="0" y="5040118"/>
          <a:ext cx="7559504" cy="1153620"/>
        </a:xfrm>
        <a:prstGeom prst="roundRect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marL="0" lvl="0" indent="0" algn="l" defTabSz="12890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900" kern="1200" dirty="0"/>
            <a:t>Kl. </a:t>
          </a:r>
          <a:r>
            <a:rPr lang="en-US" sz="2900" kern="1200" dirty="0">
              <a:latin typeface="Calibri Light" panose="020F0302020204030204"/>
            </a:rPr>
            <a:t>13.05</a:t>
          </a:r>
          <a:r>
            <a:rPr lang="en-US" sz="2900" kern="1200" dirty="0"/>
            <a:t> – 13.15:</a:t>
          </a:r>
          <a:r>
            <a:rPr lang="en-US" sz="2900" kern="1200" dirty="0">
              <a:latin typeface="Calibri Light" panose="020F0302020204030204"/>
            </a:rPr>
            <a:t> Kort </a:t>
          </a:r>
          <a:r>
            <a:rPr lang="en-US" sz="2900" kern="1200" dirty="0" err="1">
              <a:latin typeface="Calibri Light" panose="020F0302020204030204"/>
            </a:rPr>
            <a:t>opsamling</a:t>
          </a:r>
          <a:r>
            <a:rPr lang="en-US" sz="2900" kern="1200" dirty="0">
              <a:latin typeface="Calibri Light" panose="020F0302020204030204"/>
            </a:rPr>
            <a:t> + </a:t>
          </a:r>
          <a:r>
            <a:rPr lang="en-US" sz="2900" kern="1200" dirty="0" err="1">
              <a:latin typeface="Calibri Light" panose="020F0302020204030204"/>
            </a:rPr>
            <a:t>kommende</a:t>
          </a:r>
          <a:r>
            <a:rPr lang="en-US" sz="2900" kern="1200" dirty="0">
              <a:latin typeface="Calibri Light" panose="020F0302020204030204"/>
            </a:rPr>
            <a:t> webinar </a:t>
          </a:r>
          <a:r>
            <a:rPr lang="en-US" sz="2900" kern="1200" dirty="0"/>
            <a:t>om </a:t>
          </a:r>
          <a:r>
            <a:rPr lang="en-US" sz="2900" kern="1200" dirty="0" err="1"/>
            <a:t>NaviBlind</a:t>
          </a:r>
          <a:endParaRPr lang="en-US" sz="2900" kern="1200" dirty="0"/>
        </a:p>
      </dsp:txBody>
      <dsp:txXfrm>
        <a:off x="56315" y="5096433"/>
        <a:ext cx="7446874" cy="1040990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3CF6C02-66E4-4D37-B1A5-7F9632A3534A}">
      <dsp:nvSpPr>
        <dsp:cNvPr id="0" name=""/>
        <dsp:cNvSpPr/>
      </dsp:nvSpPr>
      <dsp:spPr>
        <a:xfrm>
          <a:off x="0" y="5178718"/>
          <a:ext cx="7520798" cy="679704"/>
        </a:xfrm>
        <a:prstGeom prst="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13792" tIns="113792" rIns="113792" bIns="113792" numCol="1" spcCol="1270" anchor="ctr" anchorCtr="0">
          <a:noAutofit/>
        </a:bodyPr>
        <a:lstStyle/>
        <a:p>
          <a:pPr marL="0" lvl="0" indent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0" kern="1200" dirty="0">
              <a:latin typeface="Calibri"/>
              <a:ea typeface="Calibri"/>
              <a:cs typeface="Calibri"/>
            </a:rPr>
            <a:t>Hvordan agere du I løbet af undervisningen ? Hvordan italesætter du overfor borger?</a:t>
          </a:r>
        </a:p>
      </dsp:txBody>
      <dsp:txXfrm>
        <a:off x="0" y="5178718"/>
        <a:ext cx="7520798" cy="679704"/>
      </dsp:txXfrm>
    </dsp:sp>
    <dsp:sp modelId="{E32E8563-883E-4E73-8DA0-4772081A3128}">
      <dsp:nvSpPr>
        <dsp:cNvPr id="0" name=""/>
        <dsp:cNvSpPr/>
      </dsp:nvSpPr>
      <dsp:spPr>
        <a:xfrm rot="10800000">
          <a:off x="0" y="4143529"/>
          <a:ext cx="7520798" cy="1045384"/>
        </a:xfrm>
        <a:prstGeom prst="upArrowCallout">
          <a:avLst/>
        </a:prstGeom>
        <a:gradFill rotWithShape="0">
          <a:gsLst>
            <a:gs pos="0">
              <a:schemeClr val="accent2">
                <a:hueOff val="-291073"/>
                <a:satOff val="-16786"/>
                <a:lumOff val="1726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-291073"/>
                <a:satOff val="-16786"/>
                <a:lumOff val="1726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-291073"/>
                <a:satOff val="-16786"/>
                <a:lumOff val="1726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13792" tIns="113792" rIns="113792" bIns="113792" numCol="1" spcCol="1270" anchor="ctr" anchorCtr="0">
          <a:noAutofit/>
        </a:bodyPr>
        <a:lstStyle/>
        <a:p>
          <a:pPr marL="0" lvl="0" indent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kern="1200" dirty="0" err="1"/>
            <a:t>Hurtige</a:t>
          </a:r>
          <a:r>
            <a:rPr lang="en-US" sz="1600" b="1" kern="1200" dirty="0"/>
            <a:t> </a:t>
          </a:r>
          <a:r>
            <a:rPr lang="en-US" sz="1600" b="1" kern="1200" dirty="0" err="1"/>
            <a:t>beslutninger</a:t>
          </a:r>
          <a:r>
            <a:rPr lang="en-US" sz="1600" b="1" kern="1200" dirty="0"/>
            <a:t> </a:t>
          </a:r>
          <a:r>
            <a:rPr lang="en-US" sz="1600" b="1" kern="1200" dirty="0">
              <a:latin typeface="Calibri Light" panose="020F0302020204030204"/>
            </a:rPr>
            <a:t> ( milisekunder)</a:t>
          </a:r>
          <a:endParaRPr lang="en-US" sz="1600" kern="1200" dirty="0"/>
        </a:p>
      </dsp:txBody>
      <dsp:txXfrm rot="10800000">
        <a:off x="0" y="4143529"/>
        <a:ext cx="7520798" cy="679259"/>
      </dsp:txXfrm>
    </dsp:sp>
    <dsp:sp modelId="{6D37F3C0-36A4-4577-B15E-1DA8BD74337C}">
      <dsp:nvSpPr>
        <dsp:cNvPr id="0" name=""/>
        <dsp:cNvSpPr/>
      </dsp:nvSpPr>
      <dsp:spPr>
        <a:xfrm rot="10800000">
          <a:off x="0" y="3108340"/>
          <a:ext cx="7520798" cy="1045384"/>
        </a:xfrm>
        <a:prstGeom prst="upArrowCallout">
          <a:avLst/>
        </a:prstGeom>
        <a:gradFill rotWithShape="0">
          <a:gsLst>
            <a:gs pos="0">
              <a:schemeClr val="accent2">
                <a:hueOff val="-582145"/>
                <a:satOff val="-33571"/>
                <a:lumOff val="3451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-582145"/>
                <a:satOff val="-33571"/>
                <a:lumOff val="3451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-582145"/>
                <a:satOff val="-33571"/>
                <a:lumOff val="3451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13792" tIns="113792" rIns="113792" bIns="113792" numCol="1" spcCol="1270" anchor="ctr" anchorCtr="0">
          <a:noAutofit/>
        </a:bodyPr>
        <a:lstStyle/>
        <a:p>
          <a:pPr marL="0" lvl="0" indent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0" kern="1200" dirty="0" err="1">
              <a:latin typeface="Calibri Light" panose="020F0302020204030204"/>
            </a:rPr>
            <a:t>Hvordan</a:t>
          </a:r>
          <a:r>
            <a:rPr lang="en-US" sz="1600" b="0" kern="1200" dirty="0">
              <a:latin typeface="Calibri Light" panose="020F0302020204030204"/>
            </a:rPr>
            <a:t> </a:t>
          </a:r>
          <a:r>
            <a:rPr lang="en-US" sz="1600" b="0" kern="1200" dirty="0" err="1">
              <a:latin typeface="Calibri Light" panose="020F0302020204030204"/>
            </a:rPr>
            <a:t>agere</a:t>
          </a:r>
          <a:r>
            <a:rPr lang="en-US" sz="1600" b="0" kern="1200" dirty="0">
              <a:latin typeface="Calibri Light" panose="020F0302020204030204"/>
            </a:rPr>
            <a:t> du I </a:t>
          </a:r>
          <a:r>
            <a:rPr lang="en-US" sz="1600" b="0" kern="1200" dirty="0" err="1">
              <a:latin typeface="Calibri Light" panose="020F0302020204030204"/>
            </a:rPr>
            <a:t>løbet</a:t>
          </a:r>
          <a:r>
            <a:rPr lang="en-US" sz="1600" b="0" kern="1200" dirty="0">
              <a:latin typeface="Calibri Light" panose="020F0302020204030204"/>
            </a:rPr>
            <a:t> </a:t>
          </a:r>
          <a:r>
            <a:rPr lang="en-US" sz="1600" b="0" kern="1200" dirty="0" err="1">
              <a:latin typeface="Calibri Light" panose="020F0302020204030204"/>
            </a:rPr>
            <a:t>af</a:t>
          </a:r>
          <a:r>
            <a:rPr lang="en-US" sz="1600" b="0" kern="1200" dirty="0">
              <a:latin typeface="Calibri Light" panose="020F0302020204030204"/>
            </a:rPr>
            <a:t> </a:t>
          </a:r>
          <a:r>
            <a:rPr lang="en-US" sz="1600" b="0" kern="1200" dirty="0" err="1">
              <a:latin typeface="Calibri Light" panose="020F0302020204030204"/>
            </a:rPr>
            <a:t>undervisningen</a:t>
          </a:r>
          <a:r>
            <a:rPr lang="en-US" sz="1600" b="0" kern="1200" dirty="0">
              <a:latin typeface="Calibri Light" panose="020F0302020204030204"/>
            </a:rPr>
            <a:t> ? </a:t>
          </a:r>
          <a:r>
            <a:rPr lang="en-US" sz="1600" b="0" kern="1200" dirty="0" err="1">
              <a:latin typeface="Calibri Light" panose="020F0302020204030204"/>
            </a:rPr>
            <a:t>Hvordan</a:t>
          </a:r>
          <a:r>
            <a:rPr lang="en-US" sz="1600" b="0" kern="1200" dirty="0">
              <a:latin typeface="Calibri Light" panose="020F0302020204030204"/>
            </a:rPr>
            <a:t> </a:t>
          </a:r>
          <a:r>
            <a:rPr lang="en-US" sz="1600" b="0" kern="1200" dirty="0" err="1">
              <a:latin typeface="Calibri Light" panose="020F0302020204030204"/>
            </a:rPr>
            <a:t>italesætter</a:t>
          </a:r>
          <a:r>
            <a:rPr lang="en-US" sz="1600" b="0" kern="1200" dirty="0">
              <a:latin typeface="Calibri Light" panose="020F0302020204030204"/>
            </a:rPr>
            <a:t> du </a:t>
          </a:r>
          <a:r>
            <a:rPr lang="en-US" sz="1600" b="0" kern="1200" dirty="0" err="1">
              <a:latin typeface="Calibri Light" panose="020F0302020204030204"/>
            </a:rPr>
            <a:t>overfor</a:t>
          </a:r>
          <a:r>
            <a:rPr lang="en-US" sz="1600" b="0" kern="1200" dirty="0">
              <a:latin typeface="Calibri Light" panose="020F0302020204030204"/>
            </a:rPr>
            <a:t> </a:t>
          </a:r>
          <a:r>
            <a:rPr lang="en-US" sz="1600" b="0" kern="1200" dirty="0" err="1">
              <a:latin typeface="Calibri Light" panose="020F0302020204030204"/>
            </a:rPr>
            <a:t>borger</a:t>
          </a:r>
          <a:r>
            <a:rPr lang="en-US" sz="1600" b="0" kern="1200" dirty="0">
              <a:latin typeface="Calibri Light" panose="020F0302020204030204"/>
            </a:rPr>
            <a:t>?</a:t>
          </a:r>
        </a:p>
      </dsp:txBody>
      <dsp:txXfrm rot="10800000">
        <a:off x="0" y="3108340"/>
        <a:ext cx="7520798" cy="679259"/>
      </dsp:txXfrm>
    </dsp:sp>
    <dsp:sp modelId="{9F50CE04-CF4B-4F8A-8B83-8748170D8303}">
      <dsp:nvSpPr>
        <dsp:cNvPr id="0" name=""/>
        <dsp:cNvSpPr/>
      </dsp:nvSpPr>
      <dsp:spPr>
        <a:xfrm rot="10800000">
          <a:off x="0" y="2073150"/>
          <a:ext cx="7520798" cy="1045384"/>
        </a:xfrm>
        <a:prstGeom prst="upArrowCallout">
          <a:avLst/>
        </a:prstGeom>
        <a:gradFill rotWithShape="0">
          <a:gsLst>
            <a:gs pos="0">
              <a:schemeClr val="accent2">
                <a:hueOff val="-873218"/>
                <a:satOff val="-50357"/>
                <a:lumOff val="5177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-873218"/>
                <a:satOff val="-50357"/>
                <a:lumOff val="5177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-873218"/>
                <a:satOff val="-50357"/>
                <a:lumOff val="5177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13792" tIns="113792" rIns="113792" bIns="113792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kern="1200" dirty="0"/>
            <a:t>Smart på farten</a:t>
          </a:r>
          <a:r>
            <a:rPr lang="en-US" sz="1600" kern="1200" dirty="0"/>
            <a:t> - Taktisk niveau (sekunder</a:t>
          </a:r>
          <a:r>
            <a:rPr lang="en-US" sz="1600" kern="1200" dirty="0">
              <a:latin typeface="Calibri Light" panose="020F0302020204030204"/>
            </a:rPr>
            <a:t>)</a:t>
          </a:r>
          <a:endParaRPr lang="en-US" sz="1600" kern="1200" dirty="0"/>
        </a:p>
      </dsp:txBody>
      <dsp:txXfrm rot="10800000">
        <a:off x="0" y="2073150"/>
        <a:ext cx="7520798" cy="679259"/>
      </dsp:txXfrm>
    </dsp:sp>
    <dsp:sp modelId="{940187AD-DF54-4BB1-856C-EB79A5D14F6F}">
      <dsp:nvSpPr>
        <dsp:cNvPr id="0" name=""/>
        <dsp:cNvSpPr/>
      </dsp:nvSpPr>
      <dsp:spPr>
        <a:xfrm rot="10800000">
          <a:off x="0" y="1037961"/>
          <a:ext cx="7520798" cy="1045384"/>
        </a:xfrm>
        <a:prstGeom prst="upArrowCallout">
          <a:avLst/>
        </a:prstGeom>
        <a:gradFill rotWithShape="0">
          <a:gsLst>
            <a:gs pos="0">
              <a:schemeClr val="accent2">
                <a:hueOff val="-1164290"/>
                <a:satOff val="-67142"/>
                <a:lumOff val="6902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-1164290"/>
                <a:satOff val="-67142"/>
                <a:lumOff val="6902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-1164290"/>
                <a:satOff val="-67142"/>
                <a:lumOff val="6902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13792" tIns="113792" rIns="113792" bIns="113792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 err="1"/>
            <a:t>Hvordan</a:t>
          </a:r>
          <a:r>
            <a:rPr lang="en-US" sz="1600" kern="1200" dirty="0"/>
            <a:t> </a:t>
          </a:r>
          <a:r>
            <a:rPr lang="en-US" sz="1600" kern="1200" dirty="0" err="1"/>
            <a:t>sikre</a:t>
          </a:r>
          <a:r>
            <a:rPr lang="en-US" sz="1600" kern="1200" dirty="0"/>
            <a:t> du at </a:t>
          </a:r>
          <a:r>
            <a:rPr lang="en-US" sz="1600" kern="1200" dirty="0" err="1"/>
            <a:t>borger</a:t>
          </a:r>
          <a:r>
            <a:rPr lang="en-US" sz="1600" kern="1200" dirty="0"/>
            <a:t> </a:t>
          </a:r>
          <a:r>
            <a:rPr lang="en-US" sz="1600" kern="1200" dirty="0" err="1"/>
            <a:t>har</a:t>
          </a:r>
          <a:r>
            <a:rPr lang="en-US" sz="1600" kern="1200" dirty="0"/>
            <a:t> </a:t>
          </a:r>
          <a:r>
            <a:rPr lang="en-US" sz="1600" kern="1200" dirty="0" err="1"/>
            <a:t>gjort</a:t>
          </a:r>
          <a:r>
            <a:rPr lang="en-US" sz="1600" kern="1200" dirty="0"/>
            <a:t> sig tanker/ </a:t>
          </a:r>
          <a:r>
            <a:rPr lang="en-US" sz="1600" kern="1200" dirty="0" err="1"/>
            <a:t>forberedelse</a:t>
          </a:r>
          <a:r>
            <a:rPr lang="en-US" sz="1600" kern="1200" dirty="0"/>
            <a:t>  her,  </a:t>
          </a:r>
          <a:r>
            <a:rPr lang="en-US" sz="1600" kern="1200" dirty="0" err="1"/>
            <a:t>hvad</a:t>
          </a:r>
          <a:r>
            <a:rPr lang="en-US" sz="1600" kern="1200" dirty="0"/>
            <a:t> </a:t>
          </a:r>
          <a:r>
            <a:rPr lang="en-US" sz="1600" kern="1200" dirty="0" err="1"/>
            <a:t>gør</a:t>
          </a:r>
          <a:r>
            <a:rPr lang="en-US" sz="1600" kern="1200" dirty="0"/>
            <a:t> du </a:t>
          </a:r>
          <a:r>
            <a:rPr lang="en-US" sz="1600" kern="1200" dirty="0" err="1"/>
            <a:t>hvis</a:t>
          </a:r>
          <a:r>
            <a:rPr lang="en-US" sz="1600" kern="1200" dirty="0"/>
            <a:t> det </a:t>
          </a:r>
          <a:r>
            <a:rPr lang="en-US" sz="1600" kern="1200" dirty="0" err="1"/>
            <a:t>ikke</a:t>
          </a:r>
          <a:r>
            <a:rPr lang="en-US" sz="1600" kern="1200" dirty="0"/>
            <a:t> er </a:t>
          </a:r>
          <a:r>
            <a:rPr lang="en-US" sz="1600" kern="1200" dirty="0" err="1"/>
            <a:t>sket</a:t>
          </a:r>
          <a:r>
            <a:rPr lang="en-US" sz="1600" kern="1200" dirty="0"/>
            <a:t> ?</a:t>
          </a:r>
        </a:p>
      </dsp:txBody>
      <dsp:txXfrm rot="10800000">
        <a:off x="0" y="1037961"/>
        <a:ext cx="7520798" cy="679259"/>
      </dsp:txXfrm>
    </dsp:sp>
    <dsp:sp modelId="{515C56C6-5D4E-42A1-8D63-96781E5864E2}">
      <dsp:nvSpPr>
        <dsp:cNvPr id="0" name=""/>
        <dsp:cNvSpPr/>
      </dsp:nvSpPr>
      <dsp:spPr>
        <a:xfrm rot="10800000">
          <a:off x="0" y="2772"/>
          <a:ext cx="7520798" cy="1045384"/>
        </a:xfrm>
        <a:prstGeom prst="upArrowCallout">
          <a:avLst/>
        </a:prstGeom>
        <a:gradFill rotWithShape="0">
          <a:gsLst>
            <a:gs pos="0">
              <a:schemeClr val="accent2">
                <a:hueOff val="-1455363"/>
                <a:satOff val="-83928"/>
                <a:lumOff val="8628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-1455363"/>
                <a:satOff val="-83928"/>
                <a:lumOff val="8628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-1455363"/>
                <a:satOff val="-83928"/>
                <a:lumOff val="8628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13792" tIns="113792" rIns="113792" bIns="113792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kern="1200" dirty="0"/>
            <a:t>Vel </a:t>
          </a:r>
          <a:r>
            <a:rPr lang="en-US" sz="1600" b="1" kern="1200" dirty="0" err="1"/>
            <a:t>forberedt</a:t>
          </a:r>
          <a:r>
            <a:rPr lang="en-US" sz="1600" b="1" kern="1200" dirty="0"/>
            <a:t> </a:t>
          </a:r>
          <a:r>
            <a:rPr lang="en-US" sz="1600" kern="1200" dirty="0"/>
            <a:t> - </a:t>
          </a:r>
          <a:r>
            <a:rPr lang="en-US" sz="1600" kern="1200" dirty="0" err="1"/>
            <a:t>Strategisk</a:t>
          </a:r>
          <a:r>
            <a:rPr lang="en-US" sz="1600" kern="1200" dirty="0"/>
            <a:t> </a:t>
          </a:r>
          <a:r>
            <a:rPr lang="en-US" sz="1600" kern="1200" dirty="0" err="1"/>
            <a:t>niveau</a:t>
          </a:r>
          <a:r>
            <a:rPr lang="en-US" sz="1600" kern="1200" dirty="0"/>
            <a:t> </a:t>
          </a:r>
        </a:p>
      </dsp:txBody>
      <dsp:txXfrm rot="10800000">
        <a:off x="0" y="2772"/>
        <a:ext cx="7520798" cy="67925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process4">
  <dgm:title val=""/>
  <dgm:desc val=""/>
  <dgm:catLst>
    <dgm:cat type="process" pri="16000"/>
    <dgm:cat type="list" pri="2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lin">
      <dgm:param type="linDir" val="fromB"/>
    </dgm:alg>
    <dgm:shape xmlns:r="http://schemas.openxmlformats.org/officeDocument/2006/relationships" r:blip="">
      <dgm:adjLst/>
    </dgm:shape>
    <dgm:presOf/>
    <dgm:constrLst>
      <dgm:constr type="h" for="ch" forName="boxAndChildren" refType="h"/>
      <dgm:constr type="h" for="ch" forName="arrowAndChildren" refType="h" refFor="ch" refForName="boxAndChildren" op="equ" fact="1.538"/>
      <dgm:constr type="w" for="ch" forName="arrowAndChildren" refType="w"/>
      <dgm:constr type="w" for="ch" forName="boxAndChildren" refType="w"/>
      <dgm:constr type="h" for="ch" forName="sp" refType="h" fact="-0.015"/>
      <dgm:constr type="primFontSz" for="des" forName="parentTextBox" val="65"/>
      <dgm:constr type="primFontSz" for="des" forName="parentTextArrow" refType="primFontSz" refFor="des" refForName="parentTextBox" op="equ"/>
      <dgm:constr type="primFontSz" for="des" forName="childTextArrow" val="65"/>
      <dgm:constr type="primFontSz" for="des" forName="childTextBox" refType="primFontSz" refFor="des" refForName="childTextArrow" op="equ"/>
    </dgm:constrLst>
    <dgm:ruleLst/>
    <dgm:forEach name="Name1" axis="ch" ptType="node" st="-1" step="-1">
      <dgm:choose name="Name2">
        <dgm:if name="Name3" axis="self" ptType="node" func="revPos" op="equ" val="1">
          <dgm:layoutNode name="boxAndChildren">
            <dgm:alg type="composite"/>
            <dgm:shape xmlns:r="http://schemas.openxmlformats.org/officeDocument/2006/relationships" r:blip="">
              <dgm:adjLst/>
            </dgm:shape>
            <dgm:presOf/>
            <dgm:choose name="Name4">
              <dgm:if name="Name5" axis="ch" ptType="node" func="cnt" op="gte" val="1">
                <dgm:constrLst>
                  <dgm:constr type="w" for="ch" forName="parentTextBox" refType="w"/>
                  <dgm:constr type="h" for="ch" forName="parentTextBox" refType="h" fact="0.54"/>
                  <dgm:constr type="t" for="ch" forName="parentTextBox"/>
                  <dgm:constr type="w" for="ch" forName="entireBox" refType="w"/>
                  <dgm:constr type="h" for="ch" forName="entireBox" refType="h"/>
                  <dgm:constr type="w" for="ch" forName="descendantBox" refType="w"/>
                  <dgm:constr type="b" for="ch" forName="descendantBox" refType="h" fact="0.98"/>
                  <dgm:constr type="h" for="ch" forName="descendantBox" refType="h" fact="0.46"/>
                </dgm:constrLst>
              </dgm:if>
              <dgm:else name="Name6">
                <dgm:constrLst>
                  <dgm:constr type="w" for="ch" forName="parentTextBox" refType="w"/>
                  <dgm:constr type="h" for="ch" forName="parentTextBox" refType="h"/>
                </dgm:constrLst>
              </dgm:else>
            </dgm:choose>
            <dgm:ruleLst/>
            <dgm:layoutNode name="parentTextBox">
              <dgm:alg type="tx"/>
              <dgm:choose name="Name7">
                <dgm:if name="Name8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9">
                  <dgm:shape xmlns:r="http://schemas.openxmlformats.org/officeDocument/2006/relationships" type="rec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10">
              <dgm:if name="Name11" axis="ch" ptType="node" func="cnt" op="gte" val="1">
                <dgm:layoutNode name="entireBox">
                  <dgm:alg type="sp"/>
                  <dgm:shape xmlns:r="http://schemas.openxmlformats.org/officeDocument/2006/relationships" type="rect" r:blip="">
                    <dgm:adjLst/>
                  </dgm:shape>
                  <dgm:presOf axis="self"/>
                  <dgm:constrLst/>
                  <dgm:ruleLst/>
                </dgm:layoutNode>
                <dgm:layoutNode name="descendantBox" styleLbl="fgAccFollowNode1">
                  <dgm:choose name="Name12">
                    <dgm:if name="Name13" func="var" arg="dir" op="equ" val="norm">
                      <dgm:alg type="lin"/>
                    </dgm:if>
                    <dgm:else name="Name14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Box" refType="w"/>
                    <dgm:constr type="h" for="ch" forName="childTextBox" refType="h"/>
                  </dgm:constrLst>
                  <dgm:ruleLst/>
                  <dgm:forEach name="Name15" axis="ch" ptType="node">
                    <dgm:layoutNode name="childTextBox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16"/>
            </dgm:choose>
          </dgm:layoutNode>
        </dgm:if>
        <dgm:else name="Name17">
          <dgm:layoutNode name="arrowAndChildren">
            <dgm:alg type="composite"/>
            <dgm:shape xmlns:r="http://schemas.openxmlformats.org/officeDocument/2006/relationships" r:blip="">
              <dgm:adjLst/>
            </dgm:shape>
            <dgm:presOf/>
            <dgm:choose name="Name18">
              <dgm:if name="Name19" axis="ch" ptType="node" func="cnt" op="gte" val="1">
                <dgm:constrLst>
                  <dgm:constr type="w" for="ch" forName="parentTextArrow" refType="w"/>
                  <dgm:constr type="t" for="ch" forName="parentTextArrow"/>
                  <dgm:constr type="h" for="ch" forName="parentTextArrow" refType="h" fact="0.351"/>
                  <dgm:constr type="w" for="ch" forName="arrow" refType="w"/>
                  <dgm:constr type="h" for="ch" forName="arrow" refType="h"/>
                  <dgm:constr type="w" for="ch" forName="descendantArrow" refType="w"/>
                  <dgm:constr type="b" for="ch" forName="descendantArrow" refType="h" fact="0.65"/>
                  <dgm:constr type="h" for="ch" forName="descendantArrow" refType="h" fact="0.299"/>
                </dgm:constrLst>
              </dgm:if>
              <dgm:else name="Name20">
                <dgm:constrLst>
                  <dgm:constr type="w" for="ch" forName="parentTextArrow" refType="w"/>
                  <dgm:constr type="h" for="ch" forName="parentTextArrow" refType="h"/>
                </dgm:constrLst>
              </dgm:else>
            </dgm:choose>
            <dgm:ruleLst/>
            <dgm:layoutNode name="parentTextArrow">
              <dgm:alg type="tx"/>
              <dgm:choose name="Name21">
                <dgm:if name="Name22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23">
                  <dgm:shape xmlns:r="http://schemas.openxmlformats.org/officeDocument/2006/relationships" rot="180" type="upArrowCallou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24">
              <dgm:if name="Name25" axis="ch" ptType="node" func="cnt" op="gte" val="1">
                <dgm:layoutNode name="arrow">
                  <dgm:alg type="sp"/>
                  <dgm:shape xmlns:r="http://schemas.openxmlformats.org/officeDocument/2006/relationships" rot="180" type="upArrowCallout" r:blip="">
                    <dgm:adjLst/>
                  </dgm:shape>
                  <dgm:presOf axis="self"/>
                  <dgm:constrLst/>
                  <dgm:ruleLst/>
                </dgm:layoutNode>
                <dgm:layoutNode name="descendantArrow">
                  <dgm:choose name="Name26">
                    <dgm:if name="Name27" func="var" arg="dir" op="equ" val="norm">
                      <dgm:alg type="lin"/>
                    </dgm:if>
                    <dgm:else name="Name28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Arrow" refType="w"/>
                    <dgm:constr type="h" for="ch" forName="childTextArrow" refType="h"/>
                  </dgm:constrLst>
                  <dgm:ruleLst/>
                  <dgm:forEach name="Name29" axis="ch" ptType="node">
                    <dgm:layoutNode name="childTextArrow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30"/>
            </dgm:choose>
          </dgm:layoutNode>
        </dgm:else>
      </dgm:choose>
      <dgm:forEach name="Name31" axis="precedSib" ptType="sibTrans" st="-1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a-DK"/>
              <a:t>Klik for at redigere i master</a:t>
            </a:r>
            <a:endParaRPr lang="en-US"/>
          </a:p>
        </p:txBody>
      </p:sp>
      <p:sp>
        <p:nvSpPr>
          <p:cNvPr id="3" name="Undertitel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a-DK"/>
              <a:t>Klik for at redigere i master</a:t>
            </a:r>
            <a:endParaRPr lang="en-US"/>
          </a:p>
        </p:txBody>
      </p:sp>
      <p:sp>
        <p:nvSpPr>
          <p:cNvPr id="4" name="Pladsholder til dato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AE9C44-9DAE-47EA-BF7B-527501938C3F}" type="datetimeFigureOut">
              <a:rPr lang="en-US" smtClean="0"/>
              <a:t>12/18/2023</a:t>
            </a:fld>
            <a:endParaRPr lang="en-US"/>
          </a:p>
        </p:txBody>
      </p:sp>
      <p:sp>
        <p:nvSpPr>
          <p:cNvPr id="5" name="Pladsholder til sidefod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Pladsholder til slide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0FC2E3-A69C-4D5E-9D0D-9F10D106B08F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166011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og lodret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/>
              <a:t>Klik for at redigere i master</a:t>
            </a:r>
            <a:endParaRPr lang="en-US"/>
          </a:p>
        </p:txBody>
      </p:sp>
      <p:sp>
        <p:nvSpPr>
          <p:cNvPr id="3" name="Pladsholder til lodret tite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a-DK"/>
              <a:t>Klik for at redigere i master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/>
          </a:p>
        </p:txBody>
      </p:sp>
      <p:sp>
        <p:nvSpPr>
          <p:cNvPr id="4" name="Pladsholder til dato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AE9C44-9DAE-47EA-BF7B-527501938C3F}" type="datetimeFigureOut">
              <a:rPr lang="en-US" smtClean="0"/>
              <a:t>12/18/2023</a:t>
            </a:fld>
            <a:endParaRPr lang="en-US"/>
          </a:p>
        </p:txBody>
      </p:sp>
      <p:sp>
        <p:nvSpPr>
          <p:cNvPr id="5" name="Pladsholder til sidefod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Pladsholder til slide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0FC2E3-A69C-4D5E-9D0D-9F10D106B08F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399363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Lodret titel og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odret tite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da-DK"/>
              <a:t>Klik for at redigere i master</a:t>
            </a:r>
            <a:endParaRPr lang="en-US"/>
          </a:p>
        </p:txBody>
      </p:sp>
      <p:sp>
        <p:nvSpPr>
          <p:cNvPr id="3" name="Pladsholder til lodret titel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da-DK"/>
              <a:t>Klik for at redigere i master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/>
          </a:p>
        </p:txBody>
      </p:sp>
      <p:sp>
        <p:nvSpPr>
          <p:cNvPr id="4" name="Pladsholder til dato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AE9C44-9DAE-47EA-BF7B-527501938C3F}" type="datetimeFigureOut">
              <a:rPr lang="en-US" smtClean="0"/>
              <a:t>12/18/2023</a:t>
            </a:fld>
            <a:endParaRPr lang="en-US"/>
          </a:p>
        </p:txBody>
      </p:sp>
      <p:sp>
        <p:nvSpPr>
          <p:cNvPr id="5" name="Pladsholder til sidefod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Pladsholder til slide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0FC2E3-A69C-4D5E-9D0D-9F10D106B08F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51283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og indholdsobjek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/>
              <a:t>Klik for at redigere i master</a:t>
            </a:r>
            <a:endParaRPr lang="en-US"/>
          </a:p>
        </p:txBody>
      </p:sp>
      <p:sp>
        <p:nvSpPr>
          <p:cNvPr id="3" name="Pladsholder til indhold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a-DK"/>
              <a:t>Klik for at redigere i master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/>
          </a:p>
        </p:txBody>
      </p:sp>
      <p:sp>
        <p:nvSpPr>
          <p:cNvPr id="4" name="Pladsholder til dato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AE9C44-9DAE-47EA-BF7B-527501938C3F}" type="datetimeFigureOut">
              <a:rPr lang="en-US" smtClean="0"/>
              <a:t>12/18/2023</a:t>
            </a:fld>
            <a:endParaRPr lang="en-US"/>
          </a:p>
        </p:txBody>
      </p:sp>
      <p:sp>
        <p:nvSpPr>
          <p:cNvPr id="5" name="Pladsholder til sidefod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Pladsholder til slide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0FC2E3-A69C-4D5E-9D0D-9F10D106B08F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797612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fsnitsoversk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a-DK"/>
              <a:t>Klik for at redigere i master</a:t>
            </a:r>
            <a:endParaRPr lang="en-US"/>
          </a:p>
        </p:txBody>
      </p:sp>
      <p:sp>
        <p:nvSpPr>
          <p:cNvPr id="3" name="Pladsholder til tekst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a-DK"/>
              <a:t>Klik for at redigere i master</a:t>
            </a:r>
          </a:p>
        </p:txBody>
      </p:sp>
      <p:sp>
        <p:nvSpPr>
          <p:cNvPr id="4" name="Pladsholder til dato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AE9C44-9DAE-47EA-BF7B-527501938C3F}" type="datetimeFigureOut">
              <a:rPr lang="en-US" smtClean="0"/>
              <a:t>12/18/2023</a:t>
            </a:fld>
            <a:endParaRPr lang="en-US"/>
          </a:p>
        </p:txBody>
      </p:sp>
      <p:sp>
        <p:nvSpPr>
          <p:cNvPr id="5" name="Pladsholder til sidefod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Pladsholder til slide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0FC2E3-A69C-4D5E-9D0D-9F10D106B08F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371451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o indholdsobjek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/>
              <a:t>Klik for at redigere i master</a:t>
            </a:r>
            <a:endParaRPr lang="en-US"/>
          </a:p>
        </p:txBody>
      </p:sp>
      <p:sp>
        <p:nvSpPr>
          <p:cNvPr id="3" name="Pladsholder til indhold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da-DK"/>
              <a:t>Klik for at redigere i master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/>
          </a:p>
        </p:txBody>
      </p:sp>
      <p:sp>
        <p:nvSpPr>
          <p:cNvPr id="4" name="Pladsholder til indhold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da-DK"/>
              <a:t>Klik for at redigere i master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/>
          </a:p>
        </p:txBody>
      </p:sp>
      <p:sp>
        <p:nvSpPr>
          <p:cNvPr id="5" name="Pladsholder til dato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AE9C44-9DAE-47EA-BF7B-527501938C3F}" type="datetimeFigureOut">
              <a:rPr lang="en-US" smtClean="0"/>
              <a:t>12/18/2023</a:t>
            </a:fld>
            <a:endParaRPr lang="en-US"/>
          </a:p>
        </p:txBody>
      </p:sp>
      <p:sp>
        <p:nvSpPr>
          <p:cNvPr id="6" name="Pladsholder til sidefod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Pladsholder til slidenumm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0FC2E3-A69C-4D5E-9D0D-9F10D106B08F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19683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Sammenlig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da-DK"/>
              <a:t>Klik for at redigere i master</a:t>
            </a:r>
            <a:endParaRPr lang="en-US"/>
          </a:p>
        </p:txBody>
      </p:sp>
      <p:sp>
        <p:nvSpPr>
          <p:cNvPr id="3" name="Pladsholder til tekst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a-DK"/>
              <a:t>Klik for at redigere i master</a:t>
            </a:r>
          </a:p>
        </p:txBody>
      </p:sp>
      <p:sp>
        <p:nvSpPr>
          <p:cNvPr id="4" name="Pladsholder til indhold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da-DK"/>
              <a:t>Klik for at redigere i master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/>
          </a:p>
        </p:txBody>
      </p:sp>
      <p:sp>
        <p:nvSpPr>
          <p:cNvPr id="5" name="Pladsholder til tekst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a-DK"/>
              <a:t>Klik for at redigere i master</a:t>
            </a:r>
          </a:p>
        </p:txBody>
      </p:sp>
      <p:sp>
        <p:nvSpPr>
          <p:cNvPr id="6" name="Pladsholder til indhold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da-DK"/>
              <a:t>Klik for at redigere i master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/>
          </a:p>
        </p:txBody>
      </p:sp>
      <p:sp>
        <p:nvSpPr>
          <p:cNvPr id="7" name="Pladsholder til dato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AE9C44-9DAE-47EA-BF7B-527501938C3F}" type="datetimeFigureOut">
              <a:rPr lang="en-US" smtClean="0"/>
              <a:t>12/18/2023</a:t>
            </a:fld>
            <a:endParaRPr lang="en-US"/>
          </a:p>
        </p:txBody>
      </p:sp>
      <p:sp>
        <p:nvSpPr>
          <p:cNvPr id="8" name="Pladsholder til sidefod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Pladsholder til slidenumm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0FC2E3-A69C-4D5E-9D0D-9F10D106B08F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614992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Ku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/>
              <a:t>Klik for at redigere i master</a:t>
            </a:r>
            <a:endParaRPr lang="en-US"/>
          </a:p>
        </p:txBody>
      </p:sp>
      <p:sp>
        <p:nvSpPr>
          <p:cNvPr id="3" name="Pladsholder til dato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AE9C44-9DAE-47EA-BF7B-527501938C3F}" type="datetimeFigureOut">
              <a:rPr lang="en-US" smtClean="0"/>
              <a:t>12/18/2023</a:t>
            </a:fld>
            <a:endParaRPr lang="en-US"/>
          </a:p>
        </p:txBody>
      </p:sp>
      <p:sp>
        <p:nvSpPr>
          <p:cNvPr id="4" name="Pladsholder til sidefod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Pladsholder til slidenumm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0FC2E3-A69C-4D5E-9D0D-9F10D106B08F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774952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dato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AE9C44-9DAE-47EA-BF7B-527501938C3F}" type="datetimeFigureOut">
              <a:rPr lang="en-US" smtClean="0"/>
              <a:t>12/18/2023</a:t>
            </a:fld>
            <a:endParaRPr lang="en-US"/>
          </a:p>
        </p:txBody>
      </p:sp>
      <p:sp>
        <p:nvSpPr>
          <p:cNvPr id="3" name="Pladsholder til sidefod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0FC2E3-A69C-4D5E-9D0D-9F10D106B08F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501030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dhold med billed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a-DK"/>
              <a:t>Klik for at redigere i master</a:t>
            </a:r>
            <a:endParaRPr lang="en-US"/>
          </a:p>
        </p:txBody>
      </p:sp>
      <p:sp>
        <p:nvSpPr>
          <p:cNvPr id="3" name="Pladsholder til indhold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a-DK"/>
              <a:t>Klik for at redigere i master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/>
          </a:p>
        </p:txBody>
      </p:sp>
      <p:sp>
        <p:nvSpPr>
          <p:cNvPr id="4" name="Pladsholder til tekst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a-DK"/>
              <a:t>Klik for at redigere i master</a:t>
            </a:r>
          </a:p>
        </p:txBody>
      </p:sp>
      <p:sp>
        <p:nvSpPr>
          <p:cNvPr id="5" name="Pladsholder til dato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AE9C44-9DAE-47EA-BF7B-527501938C3F}" type="datetimeFigureOut">
              <a:rPr lang="en-US" smtClean="0"/>
              <a:t>12/18/2023</a:t>
            </a:fld>
            <a:endParaRPr lang="en-US"/>
          </a:p>
        </p:txBody>
      </p:sp>
      <p:sp>
        <p:nvSpPr>
          <p:cNvPr id="6" name="Pladsholder til sidefod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Pladsholder til slidenumm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0FC2E3-A69C-4D5E-9D0D-9F10D106B08F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453281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lede med billed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a-DK"/>
              <a:t>Klik for at redigere i master</a:t>
            </a:r>
            <a:endParaRPr lang="en-US"/>
          </a:p>
        </p:txBody>
      </p:sp>
      <p:sp>
        <p:nvSpPr>
          <p:cNvPr id="3" name="Pladsholder til billede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Pladsholder til tekst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a-DK"/>
              <a:t>Klik for at redigere i master</a:t>
            </a:r>
          </a:p>
        </p:txBody>
      </p:sp>
      <p:sp>
        <p:nvSpPr>
          <p:cNvPr id="5" name="Pladsholder til dato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AE9C44-9DAE-47EA-BF7B-527501938C3F}" type="datetimeFigureOut">
              <a:rPr lang="en-US" smtClean="0"/>
              <a:t>12/18/2023</a:t>
            </a:fld>
            <a:endParaRPr lang="en-US"/>
          </a:p>
        </p:txBody>
      </p:sp>
      <p:sp>
        <p:nvSpPr>
          <p:cNvPr id="6" name="Pladsholder til sidefod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Pladsholder til slidenumm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0FC2E3-A69C-4D5E-9D0D-9F10D106B08F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460075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titel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a-DK"/>
              <a:t>Klik for at redigere i master</a:t>
            </a:r>
            <a:endParaRPr lang="en-US"/>
          </a:p>
        </p:txBody>
      </p:sp>
      <p:sp>
        <p:nvSpPr>
          <p:cNvPr id="3" name="Pladsholder til tekst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a-DK"/>
              <a:t>Klik for at redigere i master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/>
          </a:p>
        </p:txBody>
      </p:sp>
      <p:sp>
        <p:nvSpPr>
          <p:cNvPr id="4" name="Pladsholder til dato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7AE9C44-9DAE-47EA-BF7B-527501938C3F}" type="datetimeFigureOut">
              <a:rPr lang="en-US" smtClean="0"/>
              <a:t>12/18/2023</a:t>
            </a:fld>
            <a:endParaRPr lang="en-US"/>
          </a:p>
        </p:txBody>
      </p:sp>
      <p:sp>
        <p:nvSpPr>
          <p:cNvPr id="5" name="Pladsholder til sidefod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Pladsholder til slidenumm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D0FC2E3-A69C-4D5E-9D0D-9F10D106B08F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05639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statped.no/syn/mobilitet2/ledsagerteknikker/ledsaging-av-elev-i-rullestol/?_t_id=yg6USQ3yDg3Aofkmk8ZG4Q%3d%3d&amp;_t_uuid=JaJ16l3ARVW6Dcl1TjhViw&amp;_t_q=ledsagning+i+rullestol&amp;_t_tags=language%3ano%2csiteid%3aef3d3fed-6956-4012-9794-e10aef7f5655%2candquerymatch&amp;_t_hit.id=Statped_ContentTypes_Pages_KapittelPage/_de5fbfee-a8ee-49fb-ac52-7224b72e1535_no&amp;_t_hit.pos=1" TargetMode="Externa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s://ibos.nemtilmeld.dk/463/" TargetMode="External"/><Relationship Id="rId2" Type="http://schemas.openxmlformats.org/officeDocument/2006/relationships/hyperlink" Target="https://ibos.dk/index.php/2023/11/17/naviblind-et-lovende-hjaelpemiddel-for-blinde-og-svagsynede/" TargetMode="Externa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eur02.safelinks.protection.outlook.com/?url=https%3A%2F%2Fwww.youtube.com%2Fwatch%3Fv%3DLaxh5KI4ju0&amp;data=05%7C01%7Cgimoe%40aarhus.dk%7C13d1237ba90249fd812408dbdf8fe078%7C7d66e3797f9441f8a2bafc9740f2faa0%7C1%7C0%7C638349581267578174%7CUnknown%7CTWFpbGZsb3d8eyJWIjoiMC4wLjAwMDAiLCJQIjoiV2luMzIiLCJBTiI6Ik1haWwiLCJXVCI6Mn0%3D%7C3000%7C%7C%7C&amp;sdata=yxWwdTrB27EmHGjlPDOaLdXYPnPzPxevZajaTHCfqeY%3D&amp;reserved=0" TargetMode="External"/><Relationship Id="rId2" Type="http://schemas.openxmlformats.org/officeDocument/2006/relationships/hyperlink" Target="https://eur02.safelinks.protection.outlook.com/?url=https%3A%2F%2Fwww.youtube.com%2Fwatch%3Fv%3DLaxh5KI4ju0&amp;data=05%7C01%7Cgimoe%40aarhus.dk%7C13d1237ba90249fd812408dbdf8fe078%7C7d66e3797f9441f8a2bafc9740f2faa0%7C1%7C0%7C638349581267421962%7CUnknown%7CTWFpbGZsb3d8eyJWIjoiMC4wLjAwMDAiLCJQIjoiV2luMzIiLCJBTiI6Ik1haWwiLCJXVCI6Mn0%3D%7C3000%7C%7C%7C&amp;sdata=wxDKrCIcvr3o2JO75bDH2O3gQwZSbBxeBVdPSRiWk0E%3D&amp;reserved=0" TargetMode="Externa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hyperlink" Target="https://eur02.safelinks.protection.outlook.com/?url=https%3A%2F%2Fwww.youtube.com%2Fwatch%3Fv%3DLaxh5KI4ju0&amp;data=05%7C01%7Cgimoe%40aarhus.dk%7C13d1237ba90249fd812408dbdf8fe078%7C7d66e3797f9441f8a2bafc9740f2faa0%7C1%7C0%7C638349581267734406%7CUnknown%7CTWFpbGZsb3d8eyJWIjoiMC4wLjAwMDAiLCJQIjoiV2luMzIiLCJBTiI6Ik1haWwiLCJXVCI6Mn0%3D%7C3000%7C%7C%7C&amp;sdata=MybZIC8by%2BApOhZiX5ElXQrtWevmEEfOCreMxfWf2OM%3D&amp;reserved=0" TargetMode="Externa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CB49665F-0298-4449-8D2D-209989CB9E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A71EEC14-174A-46FA-B046-4747504571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EB6CB95-E653-4C6C-AE51-62FD848E8D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5889" y="-2"/>
            <a:ext cx="3468234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BDD3CB8E-ABA7-4F37-BB2C-64FFD19813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CA788A-B2FD-494C-BED0-83E31F6DFF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5CA4E1B-C6AC-3F24-182F-B088E3772B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325880" y="1947672"/>
            <a:ext cx="5961888" cy="2788920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  <a:cs typeface="Calibri Light"/>
              </a:rPr>
              <a:t>Dagens program</a:t>
            </a: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8E805845-FC67-DD8C-DA8A-C24DA364A91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69893745"/>
              </p:ext>
            </p:extLst>
          </p:nvPr>
        </p:nvGraphicFramePr>
        <p:xfrm>
          <a:off x="3794296" y="288758"/>
          <a:ext cx="7559504" cy="628529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0748601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09115B9-5BFD-478D-9C87-29ADB3AF17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D57F946-2E03-4DE1-91F8-25BEDC6635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-2"/>
            <a:ext cx="3468234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598881B-E007-4AAF-BA50-0AD61821922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87A6DD9E-16A5-46AE-A522-D46D6BEDF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B0D7FF6F-C305-0515-737F-805D2E2BC2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325880" y="1947672"/>
            <a:ext cx="5961888" cy="2788920"/>
          </a:xfrm>
        </p:spPr>
        <p:txBody>
          <a:bodyPr anchor="ctr">
            <a:normAutofit/>
          </a:bodyPr>
          <a:lstStyle/>
          <a:p>
            <a:r>
              <a:rPr lang="en-US" sz="4800" dirty="0" err="1">
                <a:solidFill>
                  <a:schemeClr val="bg1"/>
                </a:solidFill>
                <a:ea typeface="Calibri Light"/>
                <a:cs typeface="Calibri Light"/>
              </a:rPr>
              <a:t>Hvordan</a:t>
            </a:r>
            <a:r>
              <a:rPr lang="en-US" sz="4800" dirty="0">
                <a:solidFill>
                  <a:schemeClr val="bg1"/>
                </a:solidFill>
                <a:ea typeface="Calibri Light"/>
                <a:cs typeface="Calibri Light"/>
              </a:rPr>
              <a:t> </a:t>
            </a:r>
            <a:r>
              <a:rPr lang="en-US" sz="4800" dirty="0" err="1">
                <a:solidFill>
                  <a:schemeClr val="bg1"/>
                </a:solidFill>
                <a:ea typeface="Calibri Light"/>
                <a:cs typeface="Calibri Light"/>
              </a:rPr>
              <a:t>kan</a:t>
            </a:r>
            <a:r>
              <a:rPr lang="en-US" sz="4800" dirty="0">
                <a:solidFill>
                  <a:schemeClr val="bg1"/>
                </a:solidFill>
                <a:ea typeface="Calibri Light"/>
                <a:cs typeface="Calibri Light"/>
              </a:rPr>
              <a:t> vi </a:t>
            </a:r>
            <a:r>
              <a:rPr lang="en-US" sz="4800" dirty="0" err="1">
                <a:solidFill>
                  <a:schemeClr val="bg1"/>
                </a:solidFill>
                <a:ea typeface="Calibri Light"/>
                <a:cs typeface="Calibri Light"/>
              </a:rPr>
              <a:t>bruge</a:t>
            </a:r>
            <a:r>
              <a:rPr lang="en-US" sz="4800" dirty="0">
                <a:solidFill>
                  <a:schemeClr val="bg1"/>
                </a:solidFill>
                <a:ea typeface="Calibri Light"/>
                <a:cs typeface="Calibri Light"/>
              </a:rPr>
              <a:t> det I </a:t>
            </a:r>
            <a:r>
              <a:rPr lang="en-US" sz="4800" dirty="0" err="1">
                <a:solidFill>
                  <a:schemeClr val="bg1"/>
                </a:solidFill>
                <a:ea typeface="Calibri Light"/>
                <a:cs typeface="Calibri Light"/>
              </a:rPr>
              <a:t>praksis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BD0757E-C14A-47DC-A76F-F46EFC1D788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1068" y="841247"/>
            <a:ext cx="6877878" cy="5120640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endParaRPr lang="en-US" sz="1800">
              <a:solidFill>
                <a:schemeClr val="tx2"/>
              </a:solidFill>
              <a:ea typeface="Calibri"/>
              <a:cs typeface="Calibri"/>
            </a:endParaRP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239D01FC-704D-0788-D11E-46CA25930B5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58483792"/>
              </p:ext>
            </p:extLst>
          </p:nvPr>
        </p:nvGraphicFramePr>
        <p:xfrm>
          <a:off x="3962306" y="303751"/>
          <a:ext cx="7520798" cy="586119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54430004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09115B9-5BFD-478D-9C87-29ADB3AF17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D57F946-2E03-4DE1-91F8-25BEDC6635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-2"/>
            <a:ext cx="3468234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598881B-E007-4AAF-BA50-0AD61821922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87A6DD9E-16A5-46AE-A522-D46D6BEDF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B0D7FF6F-C305-0515-737F-805D2E2BC2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325880" y="1947672"/>
            <a:ext cx="5961888" cy="2788920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  <a:ea typeface="Calibri Light"/>
                <a:cs typeface="Calibri Light"/>
              </a:rPr>
              <a:t>Analyse redskab</a:t>
            </a:r>
          </a:p>
        </p:txBody>
      </p:sp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31BE1211-7C54-BC3E-9484-F4A9ED44A783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3834586" y="1005434"/>
            <a:ext cx="7981463" cy="5330921"/>
          </a:xfrm>
        </p:spPr>
      </p:pic>
    </p:spTree>
    <p:extLst>
      <p:ext uri="{BB962C8B-B14F-4D97-AF65-F5344CB8AC3E}">
        <p14:creationId xmlns:p14="http://schemas.microsoft.com/office/powerpoint/2010/main" val="181962760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913AE63C-D5B4-45D1-ACFC-648CFFCF98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Color Cover">
            <a:extLst>
              <a:ext uri="{FF2B5EF4-FFF2-40B4-BE49-F238E27FC236}">
                <a16:creationId xmlns:a16="http://schemas.microsoft.com/office/drawing/2014/main" id="{34DE9D20-D6C2-4834-9EE9-EC583F3FE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840C728-4E01-4237-82C8-9624DFA855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F1CFB22B-2D73-4F2C-953D-8C306B45B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Color">
              <a:extLst>
                <a:ext uri="{FF2B5EF4-FFF2-40B4-BE49-F238E27FC236}">
                  <a16:creationId xmlns:a16="http://schemas.microsoft.com/office/drawing/2014/main" id="{819F58A9-E813-4511-BEF2-5B65BB72853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CDB6073D-90D5-A1AB-7EEF-17C4C87A8E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25062" y="1693921"/>
            <a:ext cx="4808799" cy="3459391"/>
          </a:xfrm>
          <a:prstGeom prst="rect">
            <a:avLst/>
          </a:prstGeom>
        </p:spPr>
      </p:pic>
      <p:grpSp>
        <p:nvGrpSpPr>
          <p:cNvPr id="24" name="Group 23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72E2B79-4FF2-EE3E-590D-7703D51CFF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9"/>
            <a:ext cx="5074368" cy="3018870"/>
          </a:xfrm>
        </p:spPr>
        <p:txBody>
          <a:bodyPr anchor="b">
            <a:normAutofit/>
          </a:bodyPr>
          <a:lstStyle/>
          <a:p>
            <a:r>
              <a:rPr lang="en-US" sz="4800">
                <a:solidFill>
                  <a:schemeClr val="bg1"/>
                </a:solidFill>
                <a:cs typeface="Calibri Light"/>
              </a:rPr>
              <a:t>"O" i O&amp;M 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7D77DB7-3F86-C93B-69FE-081629E1EFE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6383" y="3952172"/>
            <a:ext cx="5074368" cy="2229172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0" indent="0">
              <a:buNone/>
            </a:pPr>
            <a:r>
              <a:rPr lang="en-US" sz="1800">
                <a:solidFill>
                  <a:schemeClr val="bg1"/>
                </a:solidFill>
                <a:cs typeface="Calibri"/>
              </a:rPr>
              <a:t>Mental mapping, men hvordan ?</a:t>
            </a:r>
          </a:p>
          <a:p>
            <a:pPr marL="0" indent="0">
              <a:buNone/>
            </a:pPr>
            <a:endParaRPr lang="en-US" sz="1800">
              <a:solidFill>
                <a:schemeClr val="bg1"/>
              </a:solidFill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4682533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913AE63C-D5B4-45D1-ACFC-648CFFCF98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Color Cover">
            <a:extLst>
              <a:ext uri="{FF2B5EF4-FFF2-40B4-BE49-F238E27FC236}">
                <a16:creationId xmlns:a16="http://schemas.microsoft.com/office/drawing/2014/main" id="{34DE9D20-D6C2-4834-9EE9-EC583F3FE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840C728-4E01-4237-82C8-9624DFA855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F1CFB22B-2D73-4F2C-953D-8C306B45B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Color">
              <a:extLst>
                <a:ext uri="{FF2B5EF4-FFF2-40B4-BE49-F238E27FC236}">
                  <a16:creationId xmlns:a16="http://schemas.microsoft.com/office/drawing/2014/main" id="{819F58A9-E813-4511-BEF2-5B65BB72853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72E2B79-4FF2-EE3E-590D-7703D51CFF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9"/>
            <a:ext cx="5074368" cy="3018870"/>
          </a:xfrm>
        </p:spPr>
        <p:txBody>
          <a:bodyPr anchor="b">
            <a:normAutofit/>
          </a:bodyPr>
          <a:lstStyle/>
          <a:p>
            <a:r>
              <a:rPr lang="en-US" sz="4800">
                <a:solidFill>
                  <a:schemeClr val="bg1"/>
                </a:solidFill>
                <a:cs typeface="Calibri Light"/>
              </a:rPr>
              <a:t>"O" i O&amp;M 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7D77DB7-3F86-C93B-69FE-081629E1EFE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6383" y="3952172"/>
            <a:ext cx="5074368" cy="2229172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0" indent="0">
              <a:buNone/>
            </a:pPr>
            <a:r>
              <a:rPr lang="en-US" sz="1800" dirty="0" err="1">
                <a:solidFill>
                  <a:schemeClr val="bg1"/>
                </a:solidFill>
                <a:ea typeface="Calibri"/>
                <a:cs typeface="Calibri"/>
              </a:rPr>
              <a:t>Naturlige</a:t>
            </a:r>
            <a:r>
              <a:rPr lang="en-US" sz="1800" dirty="0">
                <a:solidFill>
                  <a:schemeClr val="bg1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bg1"/>
                </a:solidFill>
                <a:ea typeface="Calibri"/>
                <a:cs typeface="Calibri"/>
              </a:rPr>
              <a:t>grænser</a:t>
            </a:r>
            <a:r>
              <a:rPr lang="en-US" sz="1800" dirty="0">
                <a:solidFill>
                  <a:schemeClr val="bg1"/>
                </a:solidFill>
                <a:ea typeface="Calibri"/>
                <a:cs typeface="Calibri"/>
              </a:rPr>
              <a:t> </a:t>
            </a:r>
          </a:p>
          <a:p>
            <a:pPr marL="0" indent="0">
              <a:buNone/>
            </a:pPr>
            <a:endParaRPr lang="en-US" sz="1800">
              <a:solidFill>
                <a:schemeClr val="bg1"/>
              </a:solidFill>
              <a:cs typeface="Calibri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F8BC28B-EC2E-E058-ED77-01A598D983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52972" y="151505"/>
            <a:ext cx="3674533" cy="278127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DBAA2A5E-0852-A67F-41C7-1D7A22A3653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41924" y="3099534"/>
            <a:ext cx="3553580" cy="35617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198805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09115B9-5BFD-478D-9C87-29ADB3AF17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D57F946-2E03-4DE1-91F8-25BEDC6635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-2"/>
            <a:ext cx="3468234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598881B-E007-4AAF-BA50-0AD61821922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87A6DD9E-16A5-46AE-A522-D46D6BEDF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41DEE55-2AA7-5021-044F-0E6B134F50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325880" y="1947672"/>
            <a:ext cx="5961888" cy="2788920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  <a:cs typeface="Calibri Light"/>
              </a:rPr>
              <a:t>Hvad gør du som instruktør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2632584-0AAC-26BA-4048-2BB511D6CE9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1068" y="841247"/>
            <a:ext cx="6877878" cy="512064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1800">
                <a:solidFill>
                  <a:schemeClr val="tx2"/>
                </a:solidFill>
                <a:cs typeface="Calibri"/>
              </a:rPr>
              <a:t>Snakker du med borger om begrebet "mental mapping“?</a:t>
            </a:r>
          </a:p>
          <a:p>
            <a:r>
              <a:rPr lang="en-US" sz="1800">
                <a:solidFill>
                  <a:schemeClr val="tx2"/>
                </a:solidFill>
                <a:cs typeface="Calibri"/>
              </a:rPr>
              <a:t>Spørger du ind for at blive klogere på hvordan den enkelte laver/bruger sine indre kort?</a:t>
            </a:r>
          </a:p>
          <a:p>
            <a:r>
              <a:rPr lang="en-US" sz="1800">
                <a:solidFill>
                  <a:schemeClr val="tx2"/>
                </a:solidFill>
                <a:cs typeface="Calibri"/>
              </a:rPr>
              <a:t>Hvad er din erfaring med at hjælpe borger så de udvikler evnen til mental mapping ?</a:t>
            </a:r>
          </a:p>
          <a:p>
            <a:pPr marL="0" indent="0">
              <a:buNone/>
            </a:pPr>
            <a:endParaRPr lang="en-US" sz="1800">
              <a:solidFill>
                <a:schemeClr val="tx2"/>
              </a:solidFill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4260231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09115B9-5BFD-478D-9C87-29ADB3AF17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D57F946-2E03-4DE1-91F8-25BEDC6635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-2"/>
            <a:ext cx="3468234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598881B-E007-4AAF-BA50-0AD61821922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87A6DD9E-16A5-46AE-A522-D46D6BEDF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41DEE55-2AA7-5021-044F-0E6B134F50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325880" y="1947672"/>
            <a:ext cx="5961888" cy="2788920"/>
          </a:xfrm>
        </p:spPr>
        <p:txBody>
          <a:bodyPr anchor="ctr">
            <a:normAutofit/>
          </a:bodyPr>
          <a:lstStyle/>
          <a:p>
            <a:r>
              <a:rPr lang="en-US" sz="4800" dirty="0">
                <a:solidFill>
                  <a:schemeClr val="bg1"/>
                </a:solidFill>
                <a:ea typeface="Calibri Light"/>
                <a:cs typeface="Calibri Light"/>
              </a:rPr>
              <a:t>Eksempel </a:t>
            </a:r>
            <a:r>
              <a:rPr lang="en-US" sz="4800" dirty="0" err="1">
                <a:solidFill>
                  <a:schemeClr val="bg1"/>
                </a:solidFill>
                <a:ea typeface="Calibri Light"/>
                <a:cs typeface="Calibri Light"/>
              </a:rPr>
              <a:t>fra</a:t>
            </a:r>
            <a:r>
              <a:rPr lang="en-US" sz="4800" dirty="0">
                <a:solidFill>
                  <a:schemeClr val="bg1"/>
                </a:solidFill>
                <a:ea typeface="Calibri Light"/>
                <a:cs typeface="Calibri Light"/>
              </a:rPr>
              <a:t> </a:t>
            </a:r>
            <a:r>
              <a:rPr lang="en-US" sz="4800" dirty="0" err="1">
                <a:solidFill>
                  <a:schemeClr val="bg1"/>
                </a:solidFill>
                <a:ea typeface="Calibri Light"/>
                <a:cs typeface="Calibri Light"/>
              </a:rPr>
              <a:t>praksis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2632584-0AAC-26BA-4048-2BB511D6CE9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1068" y="841247"/>
            <a:ext cx="6877878" cy="5120640"/>
          </a:xfrm>
        </p:spPr>
        <p:txBody>
          <a:bodyPr vert="horz" lIns="91440" tIns="45720" rIns="91440" bIns="45720" rtlCol="0" anchor="ctr">
            <a:normAutofit/>
          </a:bodyPr>
          <a:lstStyle/>
          <a:p>
            <a:endParaRPr lang="en-US" sz="1800">
              <a:solidFill>
                <a:schemeClr val="tx2"/>
              </a:solidFill>
              <a:ea typeface="Calibri"/>
              <a:cs typeface="Calibri"/>
            </a:endParaRPr>
          </a:p>
          <a:p>
            <a:endParaRPr lang="en-US" sz="1800" dirty="0">
              <a:solidFill>
                <a:schemeClr val="tx2"/>
              </a:solidFill>
              <a:ea typeface="Calibri"/>
              <a:cs typeface="Calibri"/>
            </a:endParaRPr>
          </a:p>
          <a:p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50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årig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kvinde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akut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mistet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synet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efter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 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nethindeløsning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på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begge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øjne</a:t>
            </a:r>
            <a:endParaRPr lang="en-US" sz="1800" dirty="0">
              <a:solidFill>
                <a:schemeClr val="tx2"/>
              </a:solidFill>
              <a:ea typeface="Calibri"/>
              <a:cs typeface="Calibri"/>
            </a:endParaRPr>
          </a:p>
          <a:p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Kender sit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nærområde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, god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til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mental mapping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og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det der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foregår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på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det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strategiske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 +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taktiske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plan       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Velforberedt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og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 Smart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på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farten</a:t>
            </a:r>
            <a:endParaRPr lang="en-US" sz="1800" dirty="0">
              <a:solidFill>
                <a:schemeClr val="tx2"/>
              </a:solidFill>
              <a:ea typeface="Calibri" panose="020F0502020204030204"/>
              <a:cs typeface="Calibri" panose="020F0502020204030204"/>
            </a:endParaRPr>
          </a:p>
          <a:p>
            <a:pPr marL="0" indent="0">
              <a:buNone/>
            </a:pP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     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Dygtig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til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problemløsning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 </a:t>
            </a:r>
          </a:p>
          <a:p>
            <a:pPr marL="285750" indent="-285750"/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Det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har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krævet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 mange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gentagelser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 at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blive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selvstændig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på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en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 "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kendt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rute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"</a:t>
            </a:r>
          </a:p>
          <a:p>
            <a:pPr marL="285750" indent="-285750"/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 panose="020F0502020204030204"/>
              </a:rPr>
              <a:t>Brug for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/>
              </a:rPr>
              <a:t>hjælp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/>
              </a:rPr>
              <a:t>til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/>
              </a:rPr>
              <a:t> at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/>
              </a:rPr>
              <a:t>komme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/>
              </a:rPr>
              <a:t>ned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/>
              </a:rPr>
              <a:t> I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/>
              </a:rPr>
              <a:t>detaljen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/>
              </a:rPr>
              <a:t>,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/>
              </a:rPr>
              <a:t>tager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/>
              </a:rPr>
              <a:t>ikke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/>
              </a:rPr>
              <a:t>hurtige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/>
              </a:rPr>
              <a:t>beslutninger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/>
              </a:rPr>
              <a:t> – mangler "Freeze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/>
              </a:rPr>
              <a:t>funktion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/>
              </a:rPr>
              <a:t>" - stepper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/>
              </a:rPr>
              <a:t>lidt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/>
              </a:rPr>
              <a:t>rundt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/>
              </a:rPr>
              <a:t>og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/>
              </a:rPr>
              <a:t> mister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/>
              </a:rPr>
              <a:t>retning</a:t>
            </a:r>
            <a:endParaRPr lang="en-US" sz="1800">
              <a:solidFill>
                <a:schemeClr val="tx2"/>
              </a:solidFill>
              <a:ea typeface="Calibri" panose="020F0502020204030204"/>
              <a:cs typeface="Calibri"/>
            </a:endParaRPr>
          </a:p>
          <a:p>
            <a:pPr marL="0" indent="0">
              <a:buNone/>
            </a:pPr>
            <a:endParaRPr lang="en-US" dirty="0">
              <a:solidFill>
                <a:schemeClr val="tx2"/>
              </a:solidFill>
              <a:ea typeface="Calibri" panose="020F0502020204030204"/>
              <a:cs typeface="Calibri"/>
            </a:endParaRPr>
          </a:p>
          <a:p>
            <a:pPr marL="0" indent="0">
              <a:buNone/>
            </a:pPr>
            <a:endParaRPr lang="en-US" sz="1800">
              <a:solidFill>
                <a:schemeClr val="tx2"/>
              </a:solidFill>
              <a:ea typeface="Calibri" panose="020F0502020204030204"/>
              <a:cs typeface="Calibri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77587B9-E8AE-3CBD-7A8D-16EACD461D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588020" y="261182"/>
            <a:ext cx="1200150" cy="1666875"/>
          </a:xfrm>
          <a:prstGeom prst="rect">
            <a:avLst/>
          </a:prstGeom>
        </p:spPr>
      </p:pic>
      <p:sp>
        <p:nvSpPr>
          <p:cNvPr id="5" name="Arrow: Right 4">
            <a:extLst>
              <a:ext uri="{FF2B5EF4-FFF2-40B4-BE49-F238E27FC236}">
                <a16:creationId xmlns:a16="http://schemas.microsoft.com/office/drawing/2014/main" id="{020091AF-4FDA-E5B6-1A3E-1ED219C6A612}"/>
              </a:ext>
            </a:extLst>
          </p:cNvPr>
          <p:cNvSpPr/>
          <p:nvPr/>
        </p:nvSpPr>
        <p:spPr>
          <a:xfrm>
            <a:off x="7196666" y="2704495"/>
            <a:ext cx="314476" cy="96761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EAB6427-72CA-E596-9D0C-8103882B176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57443" y="4550608"/>
            <a:ext cx="1534734" cy="20264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909612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09115B9-5BFD-478D-9C87-29ADB3AF17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D57F946-2E03-4DE1-91F8-25BEDC6635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-2"/>
            <a:ext cx="3468234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598881B-E007-4AAF-BA50-0AD61821922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87A6DD9E-16A5-46AE-A522-D46D6BEDF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137366C-CA70-415A-28F6-3D2B664C62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325880" y="1947672"/>
            <a:ext cx="5961888" cy="2788920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  <a:cs typeface="Calibri Light"/>
              </a:rPr>
              <a:t>Børn på hesteryg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92B5A79-F370-164C-9C62-290875A1205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1068" y="841247"/>
            <a:ext cx="6877878" cy="512064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1800">
                <a:solidFill>
                  <a:schemeClr val="tx2"/>
                </a:solidFill>
                <a:cs typeface="Calibri"/>
              </a:rPr>
              <a:t>Startede som 2 årige og red selvstændigt når de var 13-27 år</a:t>
            </a:r>
          </a:p>
          <a:p>
            <a:r>
              <a:rPr lang="en-US" sz="1800">
                <a:solidFill>
                  <a:schemeClr val="tx2"/>
                </a:solidFill>
                <a:cs typeface="Calibri"/>
              </a:rPr>
              <a:t>Kendte området - mental map.</a:t>
            </a:r>
          </a:p>
          <a:p>
            <a:r>
              <a:rPr lang="en-US" sz="1800">
                <a:solidFill>
                  <a:schemeClr val="tx2"/>
                </a:solidFill>
                <a:cs typeface="Calibri"/>
              </a:rPr>
              <a:t>Bevæger sig hurtigere på hesteryg end med stok</a:t>
            </a:r>
          </a:p>
          <a:p>
            <a:endParaRPr lang="en-US" sz="1800">
              <a:solidFill>
                <a:schemeClr val="tx2"/>
              </a:solidFill>
              <a:cs typeface="Calibri"/>
            </a:endParaRPr>
          </a:p>
          <a:p>
            <a:pPr marL="0" indent="0">
              <a:buNone/>
            </a:pPr>
            <a:r>
              <a:rPr lang="en-US" sz="1800" b="1">
                <a:solidFill>
                  <a:schemeClr val="tx2"/>
                </a:solidFill>
                <a:cs typeface="Calibri"/>
              </a:rPr>
              <a:t>HVAD opstår der I samarbejdet ? Hvordan styrer de hesten ?</a:t>
            </a:r>
          </a:p>
          <a:p>
            <a:pPr>
              <a:buFont typeface="Wingdings" panose="020B0604020202020204" pitchFamily="34" charset="0"/>
              <a:buChar char="Ø"/>
            </a:pPr>
            <a:r>
              <a:rPr lang="en-US" sz="1800">
                <a:solidFill>
                  <a:schemeClr val="tx2"/>
                </a:solidFill>
                <a:cs typeface="Calibri"/>
              </a:rPr>
              <a:t>De blev bedre til at tage hurtigere beslutninger</a:t>
            </a:r>
          </a:p>
          <a:p>
            <a:pPr>
              <a:buFont typeface="Wingdings" panose="020B0604020202020204" pitchFamily="34" charset="0"/>
              <a:buChar char="Ø"/>
            </a:pPr>
            <a:r>
              <a:rPr lang="en-US" sz="1800">
                <a:solidFill>
                  <a:schemeClr val="tx2"/>
                </a:solidFill>
                <a:cs typeface="Calibri"/>
              </a:rPr>
              <a:t>Evnen til at tage hurtige beslutninger, giver øget selvstændighed i O&amp;M</a:t>
            </a:r>
          </a:p>
          <a:p>
            <a:endParaRPr lang="en-US" sz="1800" b="1">
              <a:solidFill>
                <a:schemeClr val="tx2"/>
              </a:solidFill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0763750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09115B9-5BFD-478D-9C87-29ADB3AF17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D57F946-2E03-4DE1-91F8-25BEDC6635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-2"/>
            <a:ext cx="3468234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598881B-E007-4AAF-BA50-0AD61821922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87A6DD9E-16A5-46AE-A522-D46D6BEDF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4736F9D-E386-A9C2-A8A1-E08B2673DE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325880" y="1947672"/>
            <a:ext cx="5961888" cy="2788920"/>
          </a:xfrm>
        </p:spPr>
        <p:txBody>
          <a:bodyPr anchor="ctr">
            <a:normAutofit/>
          </a:bodyPr>
          <a:lstStyle/>
          <a:p>
            <a:r>
              <a:rPr lang="da-DK" sz="4800">
                <a:solidFill>
                  <a:schemeClr val="bg1"/>
                </a:solidFill>
              </a:rPr>
              <a:t>Kørestols mobility</a:t>
            </a:r>
          </a:p>
        </p:txBody>
      </p:sp>
      <p:sp>
        <p:nvSpPr>
          <p:cNvPr id="3" name="Pladsholder til indhold 2">
            <a:extLst>
              <a:ext uri="{FF2B5EF4-FFF2-40B4-BE49-F238E27FC236}">
                <a16:creationId xmlns:a16="http://schemas.microsoft.com/office/drawing/2014/main" id="{894A4209-67F3-4C1F-B0E2-1ADCCC57F99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1068" y="841247"/>
            <a:ext cx="6877878" cy="5120640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da-DK" sz="1800" dirty="0">
                <a:solidFill>
                  <a:schemeClr val="tx2"/>
                </a:solidFill>
              </a:rPr>
              <a:t>Ny video om ledsageteknik til personer, der sidder i kørestol</a:t>
            </a:r>
          </a:p>
          <a:p>
            <a:endParaRPr lang="da-DK" sz="1800">
              <a:solidFill>
                <a:schemeClr val="tx2"/>
              </a:solidFill>
            </a:endParaRPr>
          </a:p>
          <a:p>
            <a:r>
              <a:rPr lang="da-DK" sz="1800" dirty="0">
                <a:solidFill>
                  <a:schemeClr val="tx2"/>
                </a:solidFill>
              </a:rPr>
              <a:t>Hvordan kan videoen anvendes i praksis?</a:t>
            </a:r>
            <a:endParaRPr lang="da-DK" sz="1800" dirty="0">
              <a:solidFill>
                <a:schemeClr val="tx2"/>
              </a:solidFill>
              <a:ea typeface="Calibri"/>
              <a:cs typeface="Calibri"/>
            </a:endParaRPr>
          </a:p>
          <a:p>
            <a:r>
              <a:rPr lang="da-DK" sz="1800" dirty="0">
                <a:solidFill>
                  <a:schemeClr val="tx2"/>
                </a:solidFill>
              </a:rPr>
              <a:t>Hvilke pointer i videoen er vigtige at fremhæve?</a:t>
            </a:r>
            <a:endParaRPr lang="da-DK" sz="1800" dirty="0">
              <a:solidFill>
                <a:schemeClr val="tx2"/>
              </a:solidFill>
              <a:ea typeface="Calibri"/>
              <a:cs typeface="Calibri"/>
            </a:endParaRPr>
          </a:p>
          <a:p>
            <a:endParaRPr lang="da-DK" sz="1800">
              <a:solidFill>
                <a:schemeClr val="tx2"/>
              </a:solidFill>
            </a:endParaRPr>
          </a:p>
          <a:p>
            <a:pPr marL="0" indent="0">
              <a:buNone/>
            </a:pPr>
            <a:r>
              <a:rPr lang="da-DK" sz="1800" dirty="0">
                <a:solidFill>
                  <a:schemeClr val="tx2"/>
                </a:solidFill>
                <a:ea typeface="+mn-lt"/>
                <a:cs typeface="+mn-lt"/>
                <a:hlinkClick r:id="rId2"/>
              </a:rPr>
              <a:t>Ledsaging av elev i rullestol | statped.no</a:t>
            </a:r>
            <a:endParaRPr lang="da-DK" sz="1800" u="sng">
              <a:solidFill>
                <a:schemeClr val="tx2"/>
              </a:solidFill>
              <a:latin typeface="Calibri"/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4995277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963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C981E44-37D7-465C-A378-B9D6563BFE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93F25058-67AF-44F1-A572-82937A47B55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989A2A08-401A-47A7-B6E5-6162CB05BC9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AE4F3A3E-71EA-21AA-C04A-51397290DAD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1719" r="16989"/>
          <a:stretch/>
        </p:blipFill>
        <p:spPr>
          <a:xfrm>
            <a:off x="6007044" y="1400188"/>
            <a:ext cx="2742659" cy="4239212"/>
          </a:xfrm>
          <a:prstGeom prst="rect">
            <a:avLst/>
          </a:prstGeom>
        </p:spPr>
      </p:pic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DE349830-CB04-96F8-79A2-1CF2D0242E5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3"/>
          <a:srcRect l="18547" r="20839" b="4"/>
          <a:stretch/>
        </p:blipFill>
        <p:spPr>
          <a:xfrm>
            <a:off x="8807614" y="1400188"/>
            <a:ext cx="2740988" cy="4239212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889BA1D-AF4D-974D-7DBA-8E3F140187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1664"/>
            <a:ext cx="4538649" cy="2782723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Brug af 3D til "Begrebslig gørelse"</a:t>
            </a:r>
          </a:p>
        </p:txBody>
      </p:sp>
    </p:spTree>
    <p:extLst>
      <p:ext uri="{BB962C8B-B14F-4D97-AF65-F5344CB8AC3E}">
        <p14:creationId xmlns:p14="http://schemas.microsoft.com/office/powerpoint/2010/main" val="204795174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4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63C1F321-BB96-4700-B3CE-1A6156067F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1">
            <a:extLst>
              <a:ext uri="{FF2B5EF4-FFF2-40B4-BE49-F238E27FC236}">
                <a16:creationId xmlns:a16="http://schemas.microsoft.com/office/drawing/2014/main" id="{3FA1AD64-F15F-417D-956C-B2C211FC90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5F3C79B0-E0DE-407E-B550-3FDEB67B00F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Color">
              <a:extLst>
                <a:ext uri="{FF2B5EF4-FFF2-40B4-BE49-F238E27FC236}">
                  <a16:creationId xmlns:a16="http://schemas.microsoft.com/office/drawing/2014/main" id="{A1A2DFA8-F321-4204-9B31-A3713BC6529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746F8E1F-CFAF-59DF-60BB-65A5AB0040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841664"/>
            <a:ext cx="4874661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dirty="0">
                <a:solidFill>
                  <a:schemeClr val="bg1"/>
                </a:solidFill>
                <a:ea typeface="Calibri Light"/>
                <a:cs typeface="Calibri Light"/>
              </a:rPr>
              <a:t>Pause </a:t>
            </a:r>
            <a:br>
              <a:rPr lang="en-US" sz="4800" dirty="0">
                <a:solidFill>
                  <a:schemeClr val="bg1"/>
                </a:solidFill>
                <a:ea typeface="Calibri Light"/>
                <a:cs typeface="Calibri Light"/>
              </a:rPr>
            </a:br>
            <a:r>
              <a:rPr lang="en-US" sz="4800" dirty="0">
                <a:solidFill>
                  <a:schemeClr val="bg1"/>
                </a:solidFill>
                <a:ea typeface="Calibri Light"/>
                <a:cs typeface="Calibri Light"/>
              </a:rPr>
              <a:t>12.10 - 12.20</a:t>
            </a:r>
            <a:endParaRPr lang="en-US" sz="4800" kern="1200" dirty="0">
              <a:solidFill>
                <a:schemeClr val="bg1"/>
              </a:solidFill>
              <a:latin typeface="+mj-lt"/>
              <a:ea typeface="Calibri Light"/>
              <a:cs typeface="Calibri Light"/>
            </a:endParaRPr>
          </a:p>
        </p:txBody>
      </p:sp>
      <p:sp>
        <p:nvSpPr>
          <p:cNvPr id="3" name="Pladsholder til indhold 2">
            <a:extLst>
              <a:ext uri="{FF2B5EF4-FFF2-40B4-BE49-F238E27FC236}">
                <a16:creationId xmlns:a16="http://schemas.microsoft.com/office/drawing/2014/main" id="{C03528B0-A68D-B8CC-7169-31F54FF6C52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534687" y="841664"/>
            <a:ext cx="4867605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r>
              <a:rPr lang="en-US" sz="4000" dirty="0">
                <a:solidFill>
                  <a:schemeClr val="tx2"/>
                </a:solidFill>
                <a:ea typeface="Calibri"/>
                <a:cs typeface="Calibri"/>
              </a:rPr>
              <a:t>Stokke </a:t>
            </a:r>
            <a:r>
              <a:rPr lang="en-US" sz="4000" err="1">
                <a:solidFill>
                  <a:schemeClr val="tx2"/>
                </a:solidFill>
                <a:ea typeface="Calibri"/>
                <a:cs typeface="Calibri"/>
              </a:rPr>
              <a:t>afprøvning</a:t>
            </a:r>
            <a:r>
              <a:rPr lang="en-US" sz="4000" dirty="0">
                <a:solidFill>
                  <a:schemeClr val="tx2"/>
                </a:solidFill>
                <a:ea typeface="Calibri"/>
                <a:cs typeface="Calibri"/>
              </a:rPr>
              <a:t> for alle </a:t>
            </a:r>
            <a:r>
              <a:rPr lang="en-US" sz="4000" err="1">
                <a:solidFill>
                  <a:schemeClr val="tx2"/>
                </a:solidFill>
                <a:ea typeface="Calibri"/>
                <a:cs typeface="Calibri"/>
              </a:rPr>
              <a:t>efter</a:t>
            </a:r>
            <a:r>
              <a:rPr lang="en-US" sz="40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4000" err="1">
                <a:solidFill>
                  <a:schemeClr val="tx2"/>
                </a:solidFill>
                <a:ea typeface="Calibri"/>
                <a:cs typeface="Calibri"/>
              </a:rPr>
              <a:t>pausen</a:t>
            </a:r>
            <a:r>
              <a:rPr lang="en-US" sz="4000" dirty="0">
                <a:solidFill>
                  <a:schemeClr val="tx2"/>
                </a:solidFill>
                <a:ea typeface="Calibri"/>
                <a:cs typeface="Calibri"/>
              </a:rPr>
              <a:t>.</a:t>
            </a:r>
            <a:endParaRPr lang="en-US" sz="4000" kern="1200" dirty="0">
              <a:solidFill>
                <a:schemeClr val="tx2"/>
              </a:solidFill>
              <a:latin typeface="+mn-lt"/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4726512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8" name="Rectangle 27">
            <a:extLst>
              <a:ext uri="{FF2B5EF4-FFF2-40B4-BE49-F238E27FC236}">
                <a16:creationId xmlns:a16="http://schemas.microsoft.com/office/drawing/2014/main" id="{5F879AC3-D4CE-493C-ADC7-06205677F4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736F0DFD-0954-464F-BF12-DD2E6F6E03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983504" cy="6858000"/>
          </a:xfrm>
          <a:custGeom>
            <a:avLst/>
            <a:gdLst>
              <a:gd name="connsiteX0" fmla="*/ 0 w 1983504"/>
              <a:gd name="connsiteY0" fmla="*/ 0 h 6858000"/>
              <a:gd name="connsiteX1" fmla="*/ 1376658 w 1983504"/>
              <a:gd name="connsiteY1" fmla="*/ 0 h 6858000"/>
              <a:gd name="connsiteX2" fmla="*/ 1690650 w 1983504"/>
              <a:gd name="connsiteY2" fmla="*/ 110269 h 6858000"/>
              <a:gd name="connsiteX3" fmla="*/ 1645361 w 1983504"/>
              <a:gd name="connsiteY3" fmla="*/ 135168 h 6858000"/>
              <a:gd name="connsiteX4" fmla="*/ 1373640 w 1983504"/>
              <a:gd name="connsiteY4" fmla="*/ 71141 h 6858000"/>
              <a:gd name="connsiteX5" fmla="*/ 1319295 w 1983504"/>
              <a:gd name="connsiteY5" fmla="*/ 88927 h 6858000"/>
              <a:gd name="connsiteX6" fmla="*/ 1346468 w 1983504"/>
              <a:gd name="connsiteY6" fmla="*/ 163625 h 6858000"/>
              <a:gd name="connsiteX7" fmla="*/ 1464213 w 1983504"/>
              <a:gd name="connsiteY7" fmla="*/ 192082 h 6858000"/>
              <a:gd name="connsiteX8" fmla="*/ 1648381 w 1983504"/>
              <a:gd name="connsiteY8" fmla="*/ 373491 h 6858000"/>
              <a:gd name="connsiteX9" fmla="*/ 1370620 w 1983504"/>
              <a:gd name="connsiteY9" fmla="*/ 352148 h 6858000"/>
              <a:gd name="connsiteX10" fmla="*/ 1322314 w 1983504"/>
              <a:gd name="connsiteY10" fmla="*/ 394834 h 6858000"/>
              <a:gd name="connsiteX11" fmla="*/ 1304199 w 1983504"/>
              <a:gd name="connsiteY11" fmla="*/ 451747 h 6858000"/>
              <a:gd name="connsiteX12" fmla="*/ 1222682 w 1983504"/>
              <a:gd name="connsiteY12" fmla="*/ 359262 h 6858000"/>
              <a:gd name="connsiteX13" fmla="*/ 1153242 w 1983504"/>
              <a:gd name="connsiteY13" fmla="*/ 334364 h 6858000"/>
              <a:gd name="connsiteX14" fmla="*/ 1132108 w 1983504"/>
              <a:gd name="connsiteY14" fmla="*/ 416176 h 6858000"/>
              <a:gd name="connsiteX15" fmla="*/ 1195509 w 1983504"/>
              <a:gd name="connsiteY15" fmla="*/ 505101 h 6858000"/>
              <a:gd name="connsiteX16" fmla="*/ 1364582 w 1983504"/>
              <a:gd name="connsiteY16" fmla="*/ 558458 h 6858000"/>
              <a:gd name="connsiteX17" fmla="*/ 1183434 w 1983504"/>
              <a:gd name="connsiteY17" fmla="*/ 558458 h 6858000"/>
              <a:gd name="connsiteX18" fmla="*/ 975114 w 1983504"/>
              <a:gd name="connsiteY18" fmla="*/ 522887 h 6858000"/>
              <a:gd name="connsiteX19" fmla="*/ 754716 w 1983504"/>
              <a:gd name="connsiteY19" fmla="*/ 533558 h 6858000"/>
              <a:gd name="connsiteX20" fmla="*/ 546395 w 1983504"/>
              <a:gd name="connsiteY20" fmla="*/ 462417 h 6858000"/>
              <a:gd name="connsiteX21" fmla="*/ 335056 w 1983504"/>
              <a:gd name="connsiteY21" fmla="*/ 465975 h 6858000"/>
              <a:gd name="connsiteX22" fmla="*/ 1270988 w 1983504"/>
              <a:gd name="connsiteY22" fmla="*/ 910606 h 6858000"/>
              <a:gd name="connsiteX23" fmla="*/ 1225701 w 1983504"/>
              <a:gd name="connsiteY23" fmla="*/ 921277 h 6858000"/>
              <a:gd name="connsiteX24" fmla="*/ 1165318 w 1983504"/>
              <a:gd name="connsiteY24" fmla="*/ 949734 h 6858000"/>
              <a:gd name="connsiteX25" fmla="*/ 1210606 w 1983504"/>
              <a:gd name="connsiteY25" fmla="*/ 1006647 h 6858000"/>
              <a:gd name="connsiteX26" fmla="*/ 1455156 w 1983504"/>
              <a:gd name="connsiteY26" fmla="*/ 1113358 h 6858000"/>
              <a:gd name="connsiteX27" fmla="*/ 1515538 w 1983504"/>
              <a:gd name="connsiteY27" fmla="*/ 1220069 h 6858000"/>
              <a:gd name="connsiteX28" fmla="*/ 1440060 w 1983504"/>
              <a:gd name="connsiteY28" fmla="*/ 1209399 h 6858000"/>
              <a:gd name="connsiteX29" fmla="*/ 1373640 w 1983504"/>
              <a:gd name="connsiteY29" fmla="*/ 1230741 h 6858000"/>
              <a:gd name="connsiteX30" fmla="*/ 1400810 w 1983504"/>
              <a:gd name="connsiteY30" fmla="*/ 1365909 h 6858000"/>
              <a:gd name="connsiteX31" fmla="*/ 1748012 w 1983504"/>
              <a:gd name="connsiteY31" fmla="*/ 1540204 h 6858000"/>
              <a:gd name="connsiteX32" fmla="*/ 1778203 w 1983504"/>
              <a:gd name="connsiteY32" fmla="*/ 1597117 h 6858000"/>
              <a:gd name="connsiteX33" fmla="*/ 1735936 w 1983504"/>
              <a:gd name="connsiteY33" fmla="*/ 1636245 h 6858000"/>
              <a:gd name="connsiteX34" fmla="*/ 1624228 w 1983504"/>
              <a:gd name="connsiteY34" fmla="*/ 1657587 h 6858000"/>
              <a:gd name="connsiteX35" fmla="*/ 1781223 w 1983504"/>
              <a:gd name="connsiteY35" fmla="*/ 1849668 h 6858000"/>
              <a:gd name="connsiteX36" fmla="*/ 1838587 w 1983504"/>
              <a:gd name="connsiteY36" fmla="*/ 1903025 h 6858000"/>
              <a:gd name="connsiteX37" fmla="*/ 1938218 w 1983504"/>
              <a:gd name="connsiteY37" fmla="*/ 1984836 h 6858000"/>
              <a:gd name="connsiteX38" fmla="*/ 1938218 w 1983504"/>
              <a:gd name="connsiteY38" fmla="*/ 2013292 h 6858000"/>
              <a:gd name="connsiteX39" fmla="*/ 1805376 w 1983504"/>
              <a:gd name="connsiteY39" fmla="*/ 2102219 h 6858000"/>
              <a:gd name="connsiteX40" fmla="*/ 1563844 w 1983504"/>
              <a:gd name="connsiteY40" fmla="*/ 2077320 h 6858000"/>
              <a:gd name="connsiteX41" fmla="*/ 1920104 w 1983504"/>
              <a:gd name="connsiteY41" fmla="*/ 2208931 h 6858000"/>
              <a:gd name="connsiteX42" fmla="*/ 766792 w 1983504"/>
              <a:gd name="connsiteY42" fmla="*/ 1892353 h 6858000"/>
              <a:gd name="connsiteX43" fmla="*/ 839252 w 1983504"/>
              <a:gd name="connsiteY43" fmla="*/ 1974165 h 6858000"/>
              <a:gd name="connsiteX44" fmla="*/ 1243816 w 1983504"/>
              <a:gd name="connsiteY44" fmla="*/ 2191146 h 6858000"/>
              <a:gd name="connsiteX45" fmla="*/ 1358543 w 1983504"/>
              <a:gd name="connsiteY45" fmla="*/ 2326314 h 6858000"/>
              <a:gd name="connsiteX46" fmla="*/ 1479310 w 1983504"/>
              <a:gd name="connsiteY46" fmla="*/ 2401012 h 6858000"/>
              <a:gd name="connsiteX47" fmla="*/ 1648381 w 1983504"/>
              <a:gd name="connsiteY47" fmla="*/ 2401012 h 6858000"/>
              <a:gd name="connsiteX48" fmla="*/ 1769146 w 1983504"/>
              <a:gd name="connsiteY48" fmla="*/ 2518395 h 6858000"/>
              <a:gd name="connsiteX49" fmla="*/ 1645361 w 1983504"/>
              <a:gd name="connsiteY49" fmla="*/ 2543294 h 6858000"/>
              <a:gd name="connsiteX50" fmla="*/ 1500444 w 1983504"/>
              <a:gd name="connsiteY50" fmla="*/ 2525509 h 6858000"/>
              <a:gd name="connsiteX51" fmla="*/ 1337410 w 1983504"/>
              <a:gd name="connsiteY51" fmla="*/ 2564636 h 6858000"/>
              <a:gd name="connsiteX52" fmla="*/ 1186452 w 1983504"/>
              <a:gd name="connsiteY52" fmla="*/ 2532623 h 6858000"/>
              <a:gd name="connsiteX53" fmla="*/ 1005304 w 1983504"/>
              <a:gd name="connsiteY53" fmla="*/ 2553965 h 6858000"/>
              <a:gd name="connsiteX54" fmla="*/ 947940 w 1983504"/>
              <a:gd name="connsiteY54" fmla="*/ 2692689 h 6858000"/>
              <a:gd name="connsiteX55" fmla="*/ 929826 w 1983504"/>
              <a:gd name="connsiteY55" fmla="*/ 2703362 h 6858000"/>
              <a:gd name="connsiteX56" fmla="*/ 594701 w 1983504"/>
              <a:gd name="connsiteY56" fmla="*/ 2923898 h 6858000"/>
              <a:gd name="connsiteX57" fmla="*/ 501108 w 1983504"/>
              <a:gd name="connsiteY57" fmla="*/ 2941684 h 6858000"/>
              <a:gd name="connsiteX58" fmla="*/ 1053610 w 1983504"/>
              <a:gd name="connsiteY58" fmla="*/ 3329402 h 6858000"/>
              <a:gd name="connsiteX59" fmla="*/ 682256 w 1983504"/>
              <a:gd name="connsiteY59" fmla="*/ 3229805 h 6858000"/>
              <a:gd name="connsiteX60" fmla="*/ 630932 w 1983504"/>
              <a:gd name="connsiteY60" fmla="*/ 3393429 h 6858000"/>
              <a:gd name="connsiteX61" fmla="*/ 806041 w 1983504"/>
              <a:gd name="connsiteY61" fmla="*/ 3539269 h 6858000"/>
              <a:gd name="connsiteX62" fmla="*/ 869444 w 1983504"/>
              <a:gd name="connsiteY62" fmla="*/ 3827390 h 6858000"/>
              <a:gd name="connsiteX63" fmla="*/ 839252 w 1983504"/>
              <a:gd name="connsiteY63" fmla="*/ 4090612 h 6858000"/>
              <a:gd name="connsiteX64" fmla="*/ 763774 w 1983504"/>
              <a:gd name="connsiteY64" fmla="*/ 4172424 h 6858000"/>
              <a:gd name="connsiteX65" fmla="*/ 655085 w 1983504"/>
              <a:gd name="connsiteY65" fmla="*/ 4321821 h 6858000"/>
              <a:gd name="connsiteX66" fmla="*/ 588662 w 1983504"/>
              <a:gd name="connsiteY66" fmla="*/ 4414305 h 6858000"/>
              <a:gd name="connsiteX67" fmla="*/ 356189 w 1983504"/>
              <a:gd name="connsiteY67" fmla="*/ 4378734 h 6858000"/>
              <a:gd name="connsiteX68" fmla="*/ 667160 w 1983504"/>
              <a:gd name="connsiteY68" fmla="*/ 4613499 h 6858000"/>
              <a:gd name="connsiteX69" fmla="*/ 416573 w 1983504"/>
              <a:gd name="connsiteY69" fmla="*/ 4585042 h 6858000"/>
              <a:gd name="connsiteX70" fmla="*/ 335056 w 1983504"/>
              <a:gd name="connsiteY70" fmla="*/ 4602828 h 6858000"/>
              <a:gd name="connsiteX71" fmla="*/ 380342 w 1983504"/>
              <a:gd name="connsiteY71" fmla="*/ 4677526 h 6858000"/>
              <a:gd name="connsiteX72" fmla="*/ 564510 w 1983504"/>
              <a:gd name="connsiteY72" fmla="*/ 4805580 h 6858000"/>
              <a:gd name="connsiteX73" fmla="*/ 944922 w 1983504"/>
              <a:gd name="connsiteY73" fmla="*/ 5154171 h 6858000"/>
              <a:gd name="connsiteX74" fmla="*/ 576586 w 1983504"/>
              <a:gd name="connsiteY74" fmla="*/ 4994104 h 6858000"/>
              <a:gd name="connsiteX75" fmla="*/ 963036 w 1983504"/>
              <a:gd name="connsiteY75" fmla="*/ 5353367 h 6858000"/>
              <a:gd name="connsiteX76" fmla="*/ 1047572 w 1983504"/>
              <a:gd name="connsiteY76" fmla="*/ 5474306 h 6858000"/>
              <a:gd name="connsiteX77" fmla="*/ 1222682 w 1983504"/>
              <a:gd name="connsiteY77" fmla="*/ 5769542 h 6858000"/>
              <a:gd name="connsiteX78" fmla="*/ 1213626 w 1983504"/>
              <a:gd name="connsiteY78" fmla="*/ 5801555 h 6858000"/>
              <a:gd name="connsiteX79" fmla="*/ 1014361 w 1983504"/>
              <a:gd name="connsiteY79" fmla="*/ 5755314 h 6858000"/>
              <a:gd name="connsiteX80" fmla="*/ 1274008 w 1983504"/>
              <a:gd name="connsiteY80" fmla="*/ 6004307 h 6858000"/>
              <a:gd name="connsiteX81" fmla="*/ 1542711 w 1983504"/>
              <a:gd name="connsiteY81" fmla="*/ 6196388 h 6858000"/>
              <a:gd name="connsiteX82" fmla="*/ 1352504 w 1983504"/>
              <a:gd name="connsiteY82" fmla="*/ 6167932 h 6858000"/>
              <a:gd name="connsiteX83" fmla="*/ 1089840 w 1983504"/>
              <a:gd name="connsiteY83" fmla="*/ 6057663 h 6858000"/>
              <a:gd name="connsiteX84" fmla="*/ 999266 w 1983504"/>
              <a:gd name="connsiteY84" fmla="*/ 6100347 h 6858000"/>
              <a:gd name="connsiteX85" fmla="*/ 1246836 w 1983504"/>
              <a:gd name="connsiteY85" fmla="*/ 6281757 h 6858000"/>
              <a:gd name="connsiteX86" fmla="*/ 1388735 w 1983504"/>
              <a:gd name="connsiteY86" fmla="*/ 6367127 h 6858000"/>
              <a:gd name="connsiteX87" fmla="*/ 1446099 w 1983504"/>
              <a:gd name="connsiteY87" fmla="*/ 6431153 h 6858000"/>
              <a:gd name="connsiteX88" fmla="*/ 1609132 w 1983504"/>
              <a:gd name="connsiteY88" fmla="*/ 6658805 h 6858000"/>
              <a:gd name="connsiteX89" fmla="*/ 1983504 w 1983504"/>
              <a:gd name="connsiteY89" fmla="*/ 6858000 h 6858000"/>
              <a:gd name="connsiteX90" fmla="*/ 0 w 1983504"/>
              <a:gd name="connsiteY9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983504" h="6858000">
                <a:moveTo>
                  <a:pt x="0" y="0"/>
                </a:moveTo>
                <a:lnTo>
                  <a:pt x="1376658" y="0"/>
                </a:lnTo>
                <a:cubicBezTo>
                  <a:pt x="1482328" y="35571"/>
                  <a:pt x="1584980" y="78255"/>
                  <a:pt x="1690650" y="110269"/>
                </a:cubicBezTo>
                <a:cubicBezTo>
                  <a:pt x="1675553" y="145839"/>
                  <a:pt x="1660458" y="138725"/>
                  <a:pt x="1645361" y="135168"/>
                </a:cubicBezTo>
                <a:cubicBezTo>
                  <a:pt x="1554788" y="120941"/>
                  <a:pt x="1461194" y="110269"/>
                  <a:pt x="1373640" y="71141"/>
                </a:cubicBezTo>
                <a:cubicBezTo>
                  <a:pt x="1352504" y="64027"/>
                  <a:pt x="1328352" y="64027"/>
                  <a:pt x="1319295" y="88927"/>
                </a:cubicBezTo>
                <a:cubicBezTo>
                  <a:pt x="1304199" y="124497"/>
                  <a:pt x="1325332" y="145839"/>
                  <a:pt x="1346468" y="163625"/>
                </a:cubicBezTo>
                <a:cubicBezTo>
                  <a:pt x="1382696" y="195638"/>
                  <a:pt x="1424964" y="188525"/>
                  <a:pt x="1464213" y="192082"/>
                </a:cubicBezTo>
                <a:cubicBezTo>
                  <a:pt x="1572902" y="209867"/>
                  <a:pt x="1624228" y="259665"/>
                  <a:pt x="1648381" y="373491"/>
                </a:cubicBezTo>
                <a:cubicBezTo>
                  <a:pt x="1554788" y="327250"/>
                  <a:pt x="1461194" y="384162"/>
                  <a:pt x="1370620" y="352148"/>
                </a:cubicBezTo>
                <a:cubicBezTo>
                  <a:pt x="1346468" y="345034"/>
                  <a:pt x="1310237" y="355706"/>
                  <a:pt x="1322314" y="394834"/>
                </a:cubicBezTo>
                <a:cubicBezTo>
                  <a:pt x="1334390" y="430405"/>
                  <a:pt x="1373640" y="458860"/>
                  <a:pt x="1304199" y="451747"/>
                </a:cubicBezTo>
                <a:cubicBezTo>
                  <a:pt x="1252873" y="448189"/>
                  <a:pt x="1237778" y="405504"/>
                  <a:pt x="1222682" y="359262"/>
                </a:cubicBezTo>
                <a:cubicBezTo>
                  <a:pt x="1210606" y="334364"/>
                  <a:pt x="1177395" y="320135"/>
                  <a:pt x="1153242" y="334364"/>
                </a:cubicBezTo>
                <a:cubicBezTo>
                  <a:pt x="1123051" y="348592"/>
                  <a:pt x="1132108" y="387720"/>
                  <a:pt x="1132108" y="416176"/>
                </a:cubicBezTo>
                <a:cubicBezTo>
                  <a:pt x="1129088" y="469532"/>
                  <a:pt x="1153242" y="494431"/>
                  <a:pt x="1195509" y="505101"/>
                </a:cubicBezTo>
                <a:cubicBezTo>
                  <a:pt x="1246836" y="519330"/>
                  <a:pt x="1298160" y="537116"/>
                  <a:pt x="1364582" y="558458"/>
                </a:cubicBezTo>
                <a:cubicBezTo>
                  <a:pt x="1292122" y="594028"/>
                  <a:pt x="1237778" y="586915"/>
                  <a:pt x="1183434" y="558458"/>
                </a:cubicBezTo>
                <a:cubicBezTo>
                  <a:pt x="1117012" y="526444"/>
                  <a:pt x="1029458" y="483759"/>
                  <a:pt x="975114" y="522887"/>
                </a:cubicBezTo>
                <a:cubicBezTo>
                  <a:pt x="893597" y="579800"/>
                  <a:pt x="827176" y="544229"/>
                  <a:pt x="754716" y="533558"/>
                </a:cubicBezTo>
                <a:cubicBezTo>
                  <a:pt x="603758" y="512216"/>
                  <a:pt x="697352" y="480203"/>
                  <a:pt x="546395" y="462417"/>
                </a:cubicBezTo>
                <a:cubicBezTo>
                  <a:pt x="486012" y="455303"/>
                  <a:pt x="422610" y="426847"/>
                  <a:pt x="335056" y="465975"/>
                </a:cubicBezTo>
                <a:cubicBezTo>
                  <a:pt x="730563" y="672284"/>
                  <a:pt x="917750" y="658055"/>
                  <a:pt x="1270988" y="910606"/>
                </a:cubicBezTo>
                <a:cubicBezTo>
                  <a:pt x="1255893" y="935506"/>
                  <a:pt x="1240798" y="924835"/>
                  <a:pt x="1225701" y="921277"/>
                </a:cubicBezTo>
                <a:cubicBezTo>
                  <a:pt x="1201548" y="917720"/>
                  <a:pt x="1171356" y="903491"/>
                  <a:pt x="1165318" y="949734"/>
                </a:cubicBezTo>
                <a:cubicBezTo>
                  <a:pt x="1162298" y="985305"/>
                  <a:pt x="1180415" y="1003089"/>
                  <a:pt x="1210606" y="1006647"/>
                </a:cubicBezTo>
                <a:cubicBezTo>
                  <a:pt x="1298160" y="1020875"/>
                  <a:pt x="1376658" y="1070674"/>
                  <a:pt x="1455156" y="1113358"/>
                </a:cubicBezTo>
                <a:cubicBezTo>
                  <a:pt x="1491385" y="1131144"/>
                  <a:pt x="1530634" y="1156043"/>
                  <a:pt x="1515538" y="1220069"/>
                </a:cubicBezTo>
                <a:cubicBezTo>
                  <a:pt x="1485348" y="1237855"/>
                  <a:pt x="1464213" y="1212955"/>
                  <a:pt x="1440060" y="1209399"/>
                </a:cubicBezTo>
                <a:cubicBezTo>
                  <a:pt x="1415907" y="1205842"/>
                  <a:pt x="1358543" y="1220069"/>
                  <a:pt x="1373640" y="1230741"/>
                </a:cubicBezTo>
                <a:cubicBezTo>
                  <a:pt x="1443080" y="1269868"/>
                  <a:pt x="1316276" y="1365909"/>
                  <a:pt x="1400810" y="1365909"/>
                </a:cubicBezTo>
                <a:cubicBezTo>
                  <a:pt x="1539691" y="1365909"/>
                  <a:pt x="1615170" y="1536647"/>
                  <a:pt x="1748012" y="1540204"/>
                </a:cubicBezTo>
                <a:cubicBezTo>
                  <a:pt x="1769146" y="1540204"/>
                  <a:pt x="1778203" y="1572219"/>
                  <a:pt x="1778203" y="1597117"/>
                </a:cubicBezTo>
                <a:cubicBezTo>
                  <a:pt x="1778203" y="1629132"/>
                  <a:pt x="1757070" y="1632688"/>
                  <a:pt x="1735936" y="1636245"/>
                </a:cubicBezTo>
                <a:cubicBezTo>
                  <a:pt x="1702725" y="1639802"/>
                  <a:pt x="1666496" y="1597117"/>
                  <a:pt x="1624228" y="1657587"/>
                </a:cubicBezTo>
                <a:cubicBezTo>
                  <a:pt x="1702725" y="1693158"/>
                  <a:pt x="1784242" y="1728729"/>
                  <a:pt x="1781223" y="1849668"/>
                </a:cubicBezTo>
                <a:cubicBezTo>
                  <a:pt x="1781223" y="1881683"/>
                  <a:pt x="1814434" y="1895910"/>
                  <a:pt x="1838587" y="1903025"/>
                </a:cubicBezTo>
                <a:cubicBezTo>
                  <a:pt x="1880854" y="1917252"/>
                  <a:pt x="1914065" y="1938595"/>
                  <a:pt x="1938218" y="1984836"/>
                </a:cubicBezTo>
                <a:cubicBezTo>
                  <a:pt x="1938218" y="1995507"/>
                  <a:pt x="1938218" y="2002622"/>
                  <a:pt x="1938218" y="2013292"/>
                </a:cubicBezTo>
                <a:cubicBezTo>
                  <a:pt x="1932180" y="2123562"/>
                  <a:pt x="1871798" y="2120004"/>
                  <a:pt x="1805376" y="2102219"/>
                </a:cubicBezTo>
                <a:cubicBezTo>
                  <a:pt x="1726878" y="2080877"/>
                  <a:pt x="1648381" y="2038192"/>
                  <a:pt x="1563844" y="2077320"/>
                </a:cubicBezTo>
                <a:cubicBezTo>
                  <a:pt x="1681592" y="2130676"/>
                  <a:pt x="1811414" y="2134233"/>
                  <a:pt x="1920104" y="2208931"/>
                </a:cubicBezTo>
                <a:cubicBezTo>
                  <a:pt x="1515538" y="2223159"/>
                  <a:pt x="1159280" y="1984836"/>
                  <a:pt x="766792" y="1892353"/>
                </a:cubicBezTo>
                <a:cubicBezTo>
                  <a:pt x="778869" y="1952823"/>
                  <a:pt x="812080" y="1967051"/>
                  <a:pt x="839252" y="1974165"/>
                </a:cubicBezTo>
                <a:cubicBezTo>
                  <a:pt x="984170" y="2020407"/>
                  <a:pt x="1110974" y="2112891"/>
                  <a:pt x="1243816" y="2191146"/>
                </a:cubicBezTo>
                <a:cubicBezTo>
                  <a:pt x="1298160" y="2223159"/>
                  <a:pt x="1337410" y="2258731"/>
                  <a:pt x="1358543" y="2326314"/>
                </a:cubicBezTo>
                <a:cubicBezTo>
                  <a:pt x="1376658" y="2390340"/>
                  <a:pt x="1412888" y="2418796"/>
                  <a:pt x="1479310" y="2401012"/>
                </a:cubicBezTo>
                <a:cubicBezTo>
                  <a:pt x="1533654" y="2386784"/>
                  <a:pt x="1591018" y="2393898"/>
                  <a:pt x="1648381" y="2401012"/>
                </a:cubicBezTo>
                <a:cubicBezTo>
                  <a:pt x="1711782" y="2408126"/>
                  <a:pt x="1784242" y="2479267"/>
                  <a:pt x="1769146" y="2518395"/>
                </a:cubicBezTo>
                <a:cubicBezTo>
                  <a:pt x="1738956" y="2582422"/>
                  <a:pt x="1687630" y="2550408"/>
                  <a:pt x="1645361" y="2543294"/>
                </a:cubicBezTo>
                <a:cubicBezTo>
                  <a:pt x="1594036" y="2536181"/>
                  <a:pt x="1500444" y="2518395"/>
                  <a:pt x="1500444" y="2525509"/>
                </a:cubicBezTo>
                <a:cubicBezTo>
                  <a:pt x="1467232" y="2685576"/>
                  <a:pt x="1391754" y="2564636"/>
                  <a:pt x="1337410" y="2564636"/>
                </a:cubicBezTo>
                <a:cubicBezTo>
                  <a:pt x="1286084" y="2564636"/>
                  <a:pt x="1234759" y="2546851"/>
                  <a:pt x="1186452" y="2532623"/>
                </a:cubicBezTo>
                <a:cubicBezTo>
                  <a:pt x="1123051" y="2514837"/>
                  <a:pt x="1065688" y="2546851"/>
                  <a:pt x="1005304" y="2553965"/>
                </a:cubicBezTo>
                <a:cubicBezTo>
                  <a:pt x="950960" y="2561080"/>
                  <a:pt x="981150" y="2653563"/>
                  <a:pt x="947940" y="2692689"/>
                </a:cubicBezTo>
                <a:cubicBezTo>
                  <a:pt x="941903" y="2703362"/>
                  <a:pt x="935864" y="2703362"/>
                  <a:pt x="929826" y="2703362"/>
                </a:cubicBezTo>
                <a:cubicBezTo>
                  <a:pt x="911711" y="2980812"/>
                  <a:pt x="594701" y="2913227"/>
                  <a:pt x="594701" y="2923898"/>
                </a:cubicBezTo>
                <a:cubicBezTo>
                  <a:pt x="567529" y="2941684"/>
                  <a:pt x="534318" y="2899000"/>
                  <a:pt x="501108" y="2941684"/>
                </a:cubicBezTo>
                <a:cubicBezTo>
                  <a:pt x="643007" y="3137322"/>
                  <a:pt x="860386" y="3183563"/>
                  <a:pt x="1053610" y="3329402"/>
                </a:cubicBezTo>
                <a:cubicBezTo>
                  <a:pt x="893597" y="3379202"/>
                  <a:pt x="800002" y="3208463"/>
                  <a:pt x="682256" y="3229805"/>
                </a:cubicBezTo>
                <a:cubicBezTo>
                  <a:pt x="624893" y="3283162"/>
                  <a:pt x="796984" y="3368530"/>
                  <a:pt x="630932" y="3393429"/>
                </a:cubicBezTo>
                <a:cubicBezTo>
                  <a:pt x="703390" y="3439672"/>
                  <a:pt x="754716" y="3485914"/>
                  <a:pt x="806041" y="3539269"/>
                </a:cubicBezTo>
                <a:cubicBezTo>
                  <a:pt x="893597" y="3635309"/>
                  <a:pt x="911711" y="3699337"/>
                  <a:pt x="869444" y="3827390"/>
                </a:cubicBezTo>
                <a:cubicBezTo>
                  <a:pt x="842270" y="3912759"/>
                  <a:pt x="803022" y="3991015"/>
                  <a:pt x="839252" y="4090612"/>
                </a:cubicBezTo>
                <a:cubicBezTo>
                  <a:pt x="863405" y="4158196"/>
                  <a:pt x="854347" y="4204438"/>
                  <a:pt x="763774" y="4172424"/>
                </a:cubicBezTo>
                <a:cubicBezTo>
                  <a:pt x="667160" y="4140411"/>
                  <a:pt x="630932" y="4200882"/>
                  <a:pt x="655085" y="4321821"/>
                </a:cubicBezTo>
                <a:cubicBezTo>
                  <a:pt x="670179" y="4400076"/>
                  <a:pt x="655085" y="4424975"/>
                  <a:pt x="588662" y="4414305"/>
                </a:cubicBezTo>
                <a:cubicBezTo>
                  <a:pt x="516204" y="4403633"/>
                  <a:pt x="446764" y="4353835"/>
                  <a:pt x="356189" y="4378734"/>
                </a:cubicBezTo>
                <a:cubicBezTo>
                  <a:pt x="428648" y="4521016"/>
                  <a:pt x="582626" y="4478331"/>
                  <a:pt x="667160" y="4613499"/>
                </a:cubicBezTo>
                <a:cubicBezTo>
                  <a:pt x="567529" y="4613499"/>
                  <a:pt x="489031" y="4613499"/>
                  <a:pt x="416573" y="4585042"/>
                </a:cubicBezTo>
                <a:cubicBezTo>
                  <a:pt x="386381" y="4574373"/>
                  <a:pt x="353170" y="4560144"/>
                  <a:pt x="335056" y="4602828"/>
                </a:cubicBezTo>
                <a:cubicBezTo>
                  <a:pt x="313920" y="4652628"/>
                  <a:pt x="356189" y="4670412"/>
                  <a:pt x="380342" y="4677526"/>
                </a:cubicBezTo>
                <a:cubicBezTo>
                  <a:pt x="449784" y="4702425"/>
                  <a:pt x="504126" y="4759339"/>
                  <a:pt x="564510" y="4805580"/>
                </a:cubicBezTo>
                <a:cubicBezTo>
                  <a:pt x="694332" y="4905177"/>
                  <a:pt x="836233" y="4990547"/>
                  <a:pt x="944922" y="5154171"/>
                </a:cubicBezTo>
                <a:cubicBezTo>
                  <a:pt x="809060" y="5111487"/>
                  <a:pt x="706410" y="5011889"/>
                  <a:pt x="576586" y="4994104"/>
                </a:cubicBezTo>
                <a:cubicBezTo>
                  <a:pt x="688296" y="5143500"/>
                  <a:pt x="830194" y="5243097"/>
                  <a:pt x="963036" y="5353367"/>
                </a:cubicBezTo>
                <a:cubicBezTo>
                  <a:pt x="1002286" y="5385379"/>
                  <a:pt x="1041534" y="5406721"/>
                  <a:pt x="1047572" y="5474306"/>
                </a:cubicBezTo>
                <a:cubicBezTo>
                  <a:pt x="1065688" y="5605917"/>
                  <a:pt x="1113992" y="5712629"/>
                  <a:pt x="1222682" y="5769542"/>
                </a:cubicBezTo>
                <a:cubicBezTo>
                  <a:pt x="1222682" y="5769542"/>
                  <a:pt x="1216644" y="5790884"/>
                  <a:pt x="1213626" y="5801555"/>
                </a:cubicBezTo>
                <a:cubicBezTo>
                  <a:pt x="1147203" y="5805112"/>
                  <a:pt x="1095878" y="5726858"/>
                  <a:pt x="1014361" y="5755314"/>
                </a:cubicBezTo>
                <a:cubicBezTo>
                  <a:pt x="1095878" y="5862025"/>
                  <a:pt x="1162298" y="5954508"/>
                  <a:pt x="1274008" y="6004307"/>
                </a:cubicBezTo>
                <a:cubicBezTo>
                  <a:pt x="1364582" y="6043434"/>
                  <a:pt x="1476290" y="6068335"/>
                  <a:pt x="1542711" y="6196388"/>
                </a:cubicBezTo>
                <a:cubicBezTo>
                  <a:pt x="1467232" y="6221287"/>
                  <a:pt x="1409868" y="6189274"/>
                  <a:pt x="1352504" y="6167932"/>
                </a:cubicBezTo>
                <a:cubicBezTo>
                  <a:pt x="1264950" y="6132361"/>
                  <a:pt x="1177395" y="6093234"/>
                  <a:pt x="1089840" y="6057663"/>
                </a:cubicBezTo>
                <a:cubicBezTo>
                  <a:pt x="1056628" y="6043434"/>
                  <a:pt x="1020400" y="6036320"/>
                  <a:pt x="999266" y="6100347"/>
                </a:cubicBezTo>
                <a:cubicBezTo>
                  <a:pt x="1110974" y="6114575"/>
                  <a:pt x="1177395" y="6199945"/>
                  <a:pt x="1246836" y="6281757"/>
                </a:cubicBezTo>
                <a:cubicBezTo>
                  <a:pt x="1286084" y="6327999"/>
                  <a:pt x="1319295" y="6388469"/>
                  <a:pt x="1388735" y="6367127"/>
                </a:cubicBezTo>
                <a:cubicBezTo>
                  <a:pt x="1424964" y="6356456"/>
                  <a:pt x="1449118" y="6388469"/>
                  <a:pt x="1446099" y="6431153"/>
                </a:cubicBezTo>
                <a:cubicBezTo>
                  <a:pt x="1431002" y="6580550"/>
                  <a:pt x="1518558" y="6630349"/>
                  <a:pt x="1609132" y="6658805"/>
                </a:cubicBezTo>
                <a:cubicBezTo>
                  <a:pt x="1741974" y="6701489"/>
                  <a:pt x="1859720" y="6786859"/>
                  <a:pt x="1983504" y="6858000"/>
                </a:cubicBezTo>
                <a:lnTo>
                  <a:pt x="0" y="6858000"/>
                </a:lnTo>
                <a:close/>
              </a:path>
            </a:pathLst>
          </a:custGeom>
          <a:solidFill>
            <a:schemeClr val="bg2">
              <a:alpha val="5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B1DA6ACA-F53E-E940-3E5F-90B10B63175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2770426" y="643468"/>
            <a:ext cx="8382391" cy="55710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236106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09115B9-5BFD-478D-9C87-29ADB3AF17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D57F946-2E03-4DE1-91F8-25BEDC6635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-2"/>
            <a:ext cx="3468234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598881B-E007-4AAF-BA50-0AD61821922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87A6DD9E-16A5-46AE-A522-D46D6BEDF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9F5C893-7F9B-57DF-5587-2C01CB778E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325880" y="1947672"/>
            <a:ext cx="5961888" cy="2788920"/>
          </a:xfrm>
        </p:spPr>
        <p:txBody>
          <a:bodyPr anchor="ctr">
            <a:normAutofit/>
          </a:bodyPr>
          <a:lstStyle/>
          <a:p>
            <a:r>
              <a:rPr lang="en-US" sz="4800" dirty="0">
                <a:solidFill>
                  <a:schemeClr val="bg1"/>
                </a:solidFill>
                <a:cs typeface="Calibri Light"/>
              </a:rPr>
              <a:t>Stokke </a:t>
            </a:r>
            <a:r>
              <a:rPr lang="en-US" sz="4800" dirty="0" err="1">
                <a:solidFill>
                  <a:schemeClr val="bg1"/>
                </a:solidFill>
                <a:cs typeface="Calibri Light"/>
              </a:rPr>
              <a:t>afprøvning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E63B051-FE92-BD34-22E0-BD53170A19D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1068" y="841247"/>
            <a:ext cx="6877878" cy="512064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en-US" sz="1800" dirty="0">
              <a:solidFill>
                <a:schemeClr val="tx2"/>
              </a:solidFill>
              <a:cs typeface="Calibri"/>
            </a:endParaRPr>
          </a:p>
          <a:p>
            <a:endParaRPr lang="en-US" sz="1800" dirty="0">
              <a:solidFill>
                <a:schemeClr val="tx2"/>
              </a:solidFill>
              <a:cs typeface="Calibri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8615B26-60A1-1803-EE42-0F8F4F8944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96305" y="1010336"/>
            <a:ext cx="8210246" cy="50187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970019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09115B9-5BFD-478D-9C87-29ADB3AF17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D57F946-2E03-4DE1-91F8-25BEDC6635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-2"/>
            <a:ext cx="3468234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598881B-E007-4AAF-BA50-0AD61821922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87A6DD9E-16A5-46AE-A522-D46D6BEDF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9F5C893-7F9B-57DF-5587-2C01CB778E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325880" y="1947672"/>
            <a:ext cx="5961888" cy="2788920"/>
          </a:xfrm>
        </p:spPr>
        <p:txBody>
          <a:bodyPr anchor="ctr">
            <a:normAutofit/>
          </a:bodyPr>
          <a:lstStyle/>
          <a:p>
            <a:r>
              <a:rPr lang="en-US" sz="4800" dirty="0">
                <a:solidFill>
                  <a:schemeClr val="bg1"/>
                </a:solidFill>
                <a:cs typeface="Calibri Light"/>
              </a:rPr>
              <a:t>Workshop/sparring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E63B051-FE92-BD34-22E0-BD53170A19D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1068" y="841247"/>
            <a:ext cx="6877878" cy="512064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r>
              <a:rPr lang="en-US" sz="2400" b="1" err="1">
                <a:solidFill>
                  <a:schemeClr val="tx2"/>
                </a:solidFill>
                <a:cs typeface="Calibri"/>
              </a:rPr>
              <a:t>Vælg</a:t>
            </a:r>
            <a:r>
              <a:rPr lang="en-US" sz="2400" b="1" dirty="0">
                <a:solidFill>
                  <a:schemeClr val="tx2"/>
                </a:solidFill>
                <a:cs typeface="Calibri"/>
              </a:rPr>
              <a:t> </a:t>
            </a:r>
            <a:r>
              <a:rPr lang="en-US" sz="2400" b="1" err="1">
                <a:solidFill>
                  <a:schemeClr val="tx2"/>
                </a:solidFill>
                <a:cs typeface="Calibri"/>
              </a:rPr>
              <a:t>hvad</a:t>
            </a:r>
            <a:r>
              <a:rPr lang="en-US" sz="2400" b="1" dirty="0">
                <a:solidFill>
                  <a:schemeClr val="tx2"/>
                </a:solidFill>
                <a:cs typeface="Calibri"/>
              </a:rPr>
              <a:t> I </a:t>
            </a:r>
            <a:r>
              <a:rPr lang="en-US" sz="2400" b="1" err="1">
                <a:solidFill>
                  <a:schemeClr val="tx2"/>
                </a:solidFill>
                <a:cs typeface="Calibri"/>
              </a:rPr>
              <a:t>vil</a:t>
            </a:r>
            <a:r>
              <a:rPr lang="en-US" sz="2400" b="1" dirty="0">
                <a:solidFill>
                  <a:schemeClr val="tx2"/>
                </a:solidFill>
                <a:cs typeface="Calibri"/>
              </a:rPr>
              <a:t> </a:t>
            </a:r>
            <a:r>
              <a:rPr lang="en-US" sz="2400" b="1" err="1">
                <a:solidFill>
                  <a:schemeClr val="tx2"/>
                </a:solidFill>
                <a:cs typeface="Calibri"/>
              </a:rPr>
              <a:t>deltage</a:t>
            </a:r>
            <a:r>
              <a:rPr lang="en-US" sz="2400" b="1" dirty="0">
                <a:solidFill>
                  <a:schemeClr val="tx2"/>
                </a:solidFill>
                <a:cs typeface="Calibri"/>
              </a:rPr>
              <a:t> I </a:t>
            </a:r>
            <a:r>
              <a:rPr lang="en-US" sz="2400" b="1" err="1">
                <a:solidFill>
                  <a:schemeClr val="tx2"/>
                </a:solidFill>
                <a:cs typeface="Calibri"/>
              </a:rPr>
              <a:t>og</a:t>
            </a:r>
            <a:r>
              <a:rPr lang="en-US" sz="2400" b="1" dirty="0">
                <a:solidFill>
                  <a:schemeClr val="tx2"/>
                </a:solidFill>
                <a:cs typeface="Calibri"/>
              </a:rPr>
              <a:t> </a:t>
            </a:r>
            <a:r>
              <a:rPr lang="en-US" sz="2400" b="1" err="1">
                <a:solidFill>
                  <a:schemeClr val="tx2"/>
                </a:solidFill>
                <a:cs typeface="Calibri"/>
              </a:rPr>
              <a:t>gå</a:t>
            </a:r>
            <a:r>
              <a:rPr lang="en-US" sz="2400" b="1" dirty="0">
                <a:solidFill>
                  <a:schemeClr val="tx2"/>
                </a:solidFill>
                <a:cs typeface="Calibri"/>
              </a:rPr>
              <a:t> I </a:t>
            </a:r>
            <a:r>
              <a:rPr lang="en-US" sz="2400" b="1" err="1">
                <a:solidFill>
                  <a:schemeClr val="tx2"/>
                </a:solidFill>
                <a:cs typeface="Calibri"/>
              </a:rPr>
              <a:t>grupperne</a:t>
            </a:r>
            <a:r>
              <a:rPr lang="en-US" sz="2400" b="1">
                <a:solidFill>
                  <a:schemeClr val="tx2"/>
                </a:solidFill>
                <a:cs typeface="Calibri"/>
              </a:rPr>
              <a:t>:</a:t>
            </a:r>
          </a:p>
          <a:p>
            <a:pPr marL="0" indent="0">
              <a:buNone/>
            </a:pPr>
            <a:r>
              <a:rPr lang="en-US" sz="2400" b="1" dirty="0">
                <a:solidFill>
                  <a:schemeClr val="tx2"/>
                </a:solidFill>
                <a:cs typeface="Calibri"/>
              </a:rPr>
              <a:t>25 </a:t>
            </a:r>
            <a:r>
              <a:rPr lang="en-US" sz="2400" b="1" dirty="0" err="1">
                <a:solidFill>
                  <a:schemeClr val="tx2"/>
                </a:solidFill>
                <a:cs typeface="Calibri"/>
              </a:rPr>
              <a:t>minutter</a:t>
            </a:r>
            <a:r>
              <a:rPr lang="en-US" sz="2400" b="1" dirty="0">
                <a:solidFill>
                  <a:schemeClr val="tx2"/>
                </a:solidFill>
                <a:cs typeface="Calibri"/>
              </a:rPr>
              <a:t>, </a:t>
            </a:r>
            <a:r>
              <a:rPr lang="en-US" sz="2400" b="1" dirty="0" err="1">
                <a:solidFill>
                  <a:schemeClr val="tx2"/>
                </a:solidFill>
                <a:cs typeface="Calibri"/>
              </a:rPr>
              <a:t>til</a:t>
            </a:r>
            <a:r>
              <a:rPr lang="en-US" sz="2400" b="1" dirty="0">
                <a:solidFill>
                  <a:schemeClr val="tx2"/>
                </a:solidFill>
                <a:cs typeface="Calibri"/>
              </a:rPr>
              <a:t> kl. 13.05</a:t>
            </a:r>
            <a:endParaRPr lang="en-US" sz="2400" b="1" dirty="0">
              <a:solidFill>
                <a:schemeClr val="tx2"/>
              </a:solidFill>
              <a:ea typeface="Calibri"/>
              <a:cs typeface="Calibri"/>
            </a:endParaRPr>
          </a:p>
          <a:p>
            <a:pPr marL="0" indent="0">
              <a:buNone/>
            </a:pPr>
            <a:endParaRPr lang="en-US" sz="1800" dirty="0">
              <a:solidFill>
                <a:schemeClr val="tx2"/>
              </a:solidFill>
              <a:cs typeface="Calibri"/>
            </a:endParaRPr>
          </a:p>
          <a:p>
            <a:pPr marL="0" indent="0">
              <a:buNone/>
            </a:pPr>
            <a:endParaRPr lang="en-US" sz="1800" dirty="0">
              <a:solidFill>
                <a:schemeClr val="tx2"/>
              </a:solidFill>
              <a:cs typeface="Calibri"/>
            </a:endParaRPr>
          </a:p>
          <a:p>
            <a:r>
              <a:rPr lang="en-US" sz="1800" dirty="0">
                <a:solidFill>
                  <a:schemeClr val="tx2"/>
                </a:solidFill>
                <a:cs typeface="Calibri"/>
              </a:rPr>
              <a:t>Stokke –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inkl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.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Afprøvning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 -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evt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.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udendørs</a:t>
            </a:r>
            <a:endParaRPr lang="en-US" sz="1800" dirty="0">
              <a:solidFill>
                <a:schemeClr val="tx2"/>
              </a:solidFill>
              <a:ea typeface="Calibri"/>
              <a:cs typeface="Calibri"/>
            </a:endParaRPr>
          </a:p>
          <a:p>
            <a:r>
              <a:rPr lang="en-US" sz="1800" dirty="0" err="1">
                <a:solidFill>
                  <a:schemeClr val="tx2"/>
                </a:solidFill>
                <a:cs typeface="Calibri"/>
              </a:rPr>
              <a:t>Ledsageteknik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til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personer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, der burger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kørestol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 </a:t>
            </a:r>
          </a:p>
          <a:p>
            <a:pPr marL="0" indent="0">
              <a:buNone/>
            </a:pP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/>
              </a:rPr>
              <a:t>      Kan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/>
              </a:rPr>
              <a:t>vidoen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/>
              </a:rPr>
              <a:t>bruges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/>
              </a:rPr>
              <a:t> ? 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/>
              </a:rPr>
              <a:t>og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/>
              </a:rPr>
              <a:t>hvis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/>
              </a:rPr>
              <a:t>til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/>
              </a:rPr>
              <a:t>hvilken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 panose="020F0502020204030204"/>
                <a:cs typeface="Calibri"/>
              </a:rPr>
              <a:t>målgruppe</a:t>
            </a:r>
            <a:r>
              <a:rPr lang="en-US" sz="1800" dirty="0">
                <a:solidFill>
                  <a:schemeClr val="tx2"/>
                </a:solidFill>
                <a:ea typeface="Calibri" panose="020F0502020204030204"/>
                <a:cs typeface="Calibri"/>
              </a:rPr>
              <a:t> ?</a:t>
            </a:r>
          </a:p>
          <a:p>
            <a:r>
              <a:rPr lang="en-US" sz="1800" err="1">
                <a:solidFill>
                  <a:schemeClr val="tx2"/>
                </a:solidFill>
                <a:cs typeface="Calibri"/>
              </a:rPr>
              <a:t>Orientering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 </a:t>
            </a:r>
            <a:endParaRPr lang="en-US" sz="1800" dirty="0">
              <a:solidFill>
                <a:schemeClr val="tx2"/>
              </a:solidFill>
              <a:ea typeface="Calibri"/>
              <a:cs typeface="Calibri"/>
            </a:endParaRPr>
          </a:p>
          <a:p>
            <a:pPr marL="0" indent="0">
              <a:buNone/>
            </a:pPr>
            <a:r>
              <a:rPr lang="en-US" sz="1800" dirty="0">
                <a:solidFill>
                  <a:schemeClr val="tx2"/>
                </a:solidFill>
                <a:cs typeface="Calibri"/>
              </a:rPr>
              <a:t>     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Hvordan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snakker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 vi om det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fagligt</a:t>
            </a:r>
            <a:endParaRPr lang="en-US" dirty="0" err="1">
              <a:solidFill>
                <a:schemeClr val="tx2"/>
              </a:solidFill>
              <a:cs typeface="Calibri"/>
            </a:endParaRPr>
          </a:p>
          <a:p>
            <a:pPr marL="0" indent="0">
              <a:buNone/>
            </a:pPr>
            <a:r>
              <a:rPr lang="en-US" sz="1800" dirty="0">
                <a:solidFill>
                  <a:schemeClr val="tx2"/>
                </a:solidFill>
                <a:cs typeface="Calibri"/>
              </a:rPr>
              <a:t>     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Hvordan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snakker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 du med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borger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 om det I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undervisningen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 </a:t>
            </a:r>
            <a:endParaRPr lang="en-US" sz="1800" dirty="0">
              <a:solidFill>
                <a:schemeClr val="tx2"/>
              </a:solidFill>
              <a:ea typeface="Calibri" panose="020F0502020204030204"/>
              <a:cs typeface="Calibri" panose="020F0502020204030204"/>
            </a:endParaRPr>
          </a:p>
          <a:p>
            <a:endParaRPr lang="en-US" sz="1800" dirty="0">
              <a:solidFill>
                <a:schemeClr val="tx2"/>
              </a:solidFill>
              <a:cs typeface="Calibri"/>
            </a:endParaRPr>
          </a:p>
          <a:p>
            <a:endParaRPr lang="en-US" sz="1800" dirty="0">
              <a:solidFill>
                <a:schemeClr val="tx2"/>
              </a:solidFill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1526216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09115B9-5BFD-478D-9C87-29ADB3AF17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D57F946-2E03-4DE1-91F8-25BEDC6635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-2"/>
            <a:ext cx="3468234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598881B-E007-4AAF-BA50-0AD61821922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87A6DD9E-16A5-46AE-A522-D46D6BEDF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9F5C893-7F9B-57DF-5587-2C01CB778E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325880" y="1947672"/>
            <a:ext cx="5961888" cy="2788920"/>
          </a:xfrm>
        </p:spPr>
        <p:txBody>
          <a:bodyPr anchor="ctr">
            <a:normAutofit/>
          </a:bodyPr>
          <a:lstStyle/>
          <a:p>
            <a:r>
              <a:rPr lang="en-US" sz="4800" dirty="0">
                <a:solidFill>
                  <a:schemeClr val="bg1"/>
                </a:solidFill>
                <a:ea typeface="Calibri Light"/>
                <a:cs typeface="Calibri Light"/>
              </a:rPr>
              <a:t>          </a:t>
            </a:r>
            <a:r>
              <a:rPr lang="en-US" sz="4800" dirty="0" err="1">
                <a:solidFill>
                  <a:schemeClr val="bg1"/>
                </a:solidFill>
                <a:ea typeface="Calibri Light"/>
                <a:cs typeface="Calibri Light"/>
              </a:rPr>
              <a:t>Opsamling</a:t>
            </a:r>
            <a:endParaRPr lang="en-US" sz="4800" dirty="0" err="1">
              <a:solidFill>
                <a:schemeClr val="bg1"/>
              </a:solidFill>
              <a:cs typeface="Calibri Light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E63B051-FE92-BD34-22E0-BD53170A19D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1068" y="841247"/>
            <a:ext cx="6877878" cy="512064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Vigtige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pointer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fra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grupperne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:</a:t>
            </a:r>
          </a:p>
          <a:p>
            <a:pPr marL="0" indent="0">
              <a:buNone/>
            </a:pPr>
            <a:endParaRPr lang="en-US" sz="1800" dirty="0">
              <a:solidFill>
                <a:schemeClr val="tx2"/>
              </a:solidFill>
              <a:cs typeface="Calibri"/>
            </a:endParaRPr>
          </a:p>
          <a:p>
            <a:pPr marL="0" indent="0">
              <a:buNone/>
            </a:pPr>
            <a:endParaRPr lang="en-US" sz="1800" dirty="0">
              <a:solidFill>
                <a:schemeClr val="tx2"/>
              </a:solidFill>
              <a:cs typeface="Calibri"/>
            </a:endParaRPr>
          </a:p>
          <a:p>
            <a:r>
              <a:rPr lang="en-US" sz="1800" dirty="0">
                <a:solidFill>
                  <a:schemeClr val="tx2"/>
                </a:solidFill>
                <a:cs typeface="Calibri"/>
              </a:rPr>
              <a:t>Stokke –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inkl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.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Afprøvning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 -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evt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.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udendørs</a:t>
            </a:r>
            <a:endParaRPr lang="en-US" sz="1800">
              <a:solidFill>
                <a:schemeClr val="tx2"/>
              </a:solidFill>
              <a:ea typeface="Calibri"/>
              <a:cs typeface="Calibri"/>
            </a:endParaRPr>
          </a:p>
          <a:p>
            <a:r>
              <a:rPr lang="en-US" sz="1800" dirty="0" err="1">
                <a:solidFill>
                  <a:schemeClr val="tx2"/>
                </a:solidFill>
                <a:cs typeface="Calibri"/>
              </a:rPr>
              <a:t>Ledsageteknik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til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personer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, der burger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kørestol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 </a:t>
            </a:r>
          </a:p>
          <a:p>
            <a:r>
              <a:rPr lang="en-US" sz="1800" dirty="0" err="1">
                <a:solidFill>
                  <a:schemeClr val="tx2"/>
                </a:solidFill>
                <a:cs typeface="Calibri"/>
              </a:rPr>
              <a:t>Orientering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 –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hvordan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snakker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 vi om det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fagligt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/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undervisning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cs typeface="Calibri"/>
              </a:rPr>
              <a:t>af</a:t>
            </a:r>
            <a:r>
              <a:rPr lang="en-US" sz="1800" dirty="0">
                <a:solidFill>
                  <a:schemeClr val="tx2"/>
                </a:solidFill>
                <a:cs typeface="Calibri"/>
              </a:rPr>
              <a:t> person</a:t>
            </a:r>
          </a:p>
          <a:p>
            <a:endParaRPr lang="en-US" sz="1800" dirty="0">
              <a:solidFill>
                <a:schemeClr val="tx2"/>
              </a:solidFill>
              <a:cs typeface="Calibri"/>
            </a:endParaRPr>
          </a:p>
          <a:p>
            <a:endParaRPr lang="en-US" sz="1800" dirty="0">
              <a:solidFill>
                <a:schemeClr val="tx2"/>
              </a:solidFill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8942327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4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63C1F321-BB96-4700-B3CE-1A6156067F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1">
            <a:extLst>
              <a:ext uri="{FF2B5EF4-FFF2-40B4-BE49-F238E27FC236}">
                <a16:creationId xmlns:a16="http://schemas.microsoft.com/office/drawing/2014/main" id="{3FA1AD64-F15F-417D-956C-B2C211FC90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5F3C79B0-E0DE-407E-B550-3FDEB67B00F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Color">
              <a:extLst>
                <a:ext uri="{FF2B5EF4-FFF2-40B4-BE49-F238E27FC236}">
                  <a16:creationId xmlns:a16="http://schemas.microsoft.com/office/drawing/2014/main" id="{A1A2DFA8-F321-4204-9B31-A3713BC6529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746F8E1F-CFAF-59DF-60BB-65A5AB0040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841664"/>
            <a:ext cx="4874661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Rapport Naviblind fra et brugerperspektiv</a:t>
            </a:r>
          </a:p>
        </p:txBody>
      </p:sp>
      <p:sp>
        <p:nvSpPr>
          <p:cNvPr id="3" name="Pladsholder til indhold 2">
            <a:extLst>
              <a:ext uri="{FF2B5EF4-FFF2-40B4-BE49-F238E27FC236}">
                <a16:creationId xmlns:a16="http://schemas.microsoft.com/office/drawing/2014/main" id="{C03528B0-A68D-B8CC-7169-31F54FF6C52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534687" y="125846"/>
            <a:ext cx="4867605" cy="6726981"/>
          </a:xfrm>
        </p:spPr>
        <p:txBody>
          <a:bodyPr vert="horz" lIns="91440" tIns="45720" rIns="91440" bIns="45720" rtlCol="0" anchor="ctr">
            <a:normAutofit lnSpcReduction="10000"/>
          </a:bodyPr>
          <a:lstStyle/>
          <a:p>
            <a:pPr marL="0" indent="0">
              <a:buNone/>
            </a:pPr>
            <a:r>
              <a:rPr lang="en-US" sz="2400" kern="1200" dirty="0">
                <a:solidFill>
                  <a:schemeClr val="tx2"/>
                </a:solidFill>
                <a:latin typeface="+mn-lt"/>
                <a:ea typeface="+mn-ea"/>
                <a:cs typeface="+mn-cs"/>
              </a:rPr>
              <a:t>Kenn Warming </a:t>
            </a:r>
            <a:r>
              <a:rPr lang="en-US" sz="2400" kern="1200" err="1">
                <a:solidFill>
                  <a:schemeClr val="tx2"/>
                </a:solidFill>
                <a:latin typeface="+mn-lt"/>
                <a:ea typeface="+mn-ea"/>
                <a:cs typeface="+mn-cs"/>
              </a:rPr>
              <a:t>fra</a:t>
            </a:r>
            <a:r>
              <a:rPr lang="en-US" sz="2400" kern="1200" dirty="0">
                <a:solidFill>
                  <a:schemeClr val="tx2"/>
                </a:solidFill>
                <a:latin typeface="+mn-lt"/>
                <a:ea typeface="+mn-ea"/>
                <a:cs typeface="+mn-cs"/>
              </a:rPr>
              <a:t> IBOS </a:t>
            </a:r>
            <a:r>
              <a:rPr lang="en-US" sz="2400" err="1">
                <a:solidFill>
                  <a:schemeClr val="tx2"/>
                </a:solidFill>
              </a:rPr>
              <a:t>har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err="1">
                <a:solidFill>
                  <a:schemeClr val="tx2"/>
                </a:solidFill>
              </a:rPr>
              <a:t>lavet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err="1">
                <a:solidFill>
                  <a:schemeClr val="tx2"/>
                </a:solidFill>
              </a:rPr>
              <a:t>en</a:t>
            </a:r>
            <a:r>
              <a:rPr lang="en-US" sz="2400" dirty="0">
                <a:solidFill>
                  <a:schemeClr val="tx2"/>
                </a:solidFill>
              </a:rPr>
              <a:t>  </a:t>
            </a:r>
            <a:r>
              <a:rPr lang="en-US" sz="2400" err="1">
                <a:solidFill>
                  <a:schemeClr val="tx2"/>
                </a:solidFill>
              </a:rPr>
              <a:t>analyse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err="1">
                <a:solidFill>
                  <a:schemeClr val="tx2"/>
                </a:solidFill>
              </a:rPr>
              <a:t>af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err="1">
                <a:solidFill>
                  <a:schemeClr val="tx2"/>
                </a:solidFill>
              </a:rPr>
              <a:t>blinde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err="1">
                <a:solidFill>
                  <a:schemeClr val="tx2"/>
                </a:solidFill>
              </a:rPr>
              <a:t>og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err="1">
                <a:solidFill>
                  <a:schemeClr val="tx2"/>
                </a:solidFill>
              </a:rPr>
              <a:t>svagsynedes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err="1">
                <a:solidFill>
                  <a:schemeClr val="tx2"/>
                </a:solidFill>
              </a:rPr>
              <a:t>oplevelser</a:t>
            </a:r>
            <a:r>
              <a:rPr lang="en-US" sz="2400" dirty="0">
                <a:solidFill>
                  <a:schemeClr val="tx2"/>
                </a:solidFill>
              </a:rPr>
              <a:t> med </a:t>
            </a:r>
            <a:r>
              <a:rPr lang="en-US" sz="2400" err="1">
                <a:solidFill>
                  <a:schemeClr val="tx2"/>
                </a:solidFill>
              </a:rPr>
              <a:t>NaviBlind</a:t>
            </a:r>
            <a:r>
              <a:rPr lang="en-US" sz="2400" dirty="0">
                <a:solidFill>
                  <a:schemeClr val="tx2"/>
                </a:solidFill>
              </a:rPr>
              <a:t> </a:t>
            </a:r>
            <a:endParaRPr lang="en-US" sz="2400" dirty="0">
              <a:solidFill>
                <a:schemeClr val="tx2"/>
              </a:solidFill>
              <a:cs typeface="Calibri"/>
            </a:endParaRPr>
          </a:p>
          <a:p>
            <a:pPr marL="0" indent="0">
              <a:buNone/>
            </a:pPr>
            <a:r>
              <a:rPr lang="en-US" sz="2400" dirty="0">
                <a:solidFill>
                  <a:schemeClr val="tx2"/>
                </a:solidFill>
                <a:cs typeface="Calibri"/>
              </a:rPr>
              <a:t>Den </a:t>
            </a:r>
            <a:r>
              <a:rPr lang="en-US" sz="2400" dirty="0" err="1">
                <a:solidFill>
                  <a:schemeClr val="tx2"/>
                </a:solidFill>
                <a:cs typeface="Calibri"/>
              </a:rPr>
              <a:t>kan</a:t>
            </a:r>
            <a:r>
              <a:rPr lang="en-US" sz="2400" dirty="0">
                <a:solidFill>
                  <a:schemeClr val="tx2"/>
                </a:solidFill>
                <a:cs typeface="Calibri"/>
              </a:rPr>
              <a:t> </a:t>
            </a:r>
            <a:r>
              <a:rPr lang="en-US" sz="2400" dirty="0" err="1">
                <a:solidFill>
                  <a:schemeClr val="tx2"/>
                </a:solidFill>
                <a:cs typeface="Calibri"/>
              </a:rPr>
              <a:t>findes</a:t>
            </a:r>
            <a:r>
              <a:rPr lang="en-US" sz="2400" dirty="0">
                <a:solidFill>
                  <a:schemeClr val="tx2"/>
                </a:solidFill>
                <a:cs typeface="Calibri"/>
              </a:rPr>
              <a:t> </a:t>
            </a:r>
            <a:r>
              <a:rPr lang="en-US" sz="2400" dirty="0" err="1">
                <a:solidFill>
                  <a:schemeClr val="tx2"/>
                </a:solidFill>
                <a:cs typeface="Calibri"/>
              </a:rPr>
              <a:t>på</a:t>
            </a:r>
            <a:r>
              <a:rPr lang="en-US" sz="2400" dirty="0">
                <a:solidFill>
                  <a:schemeClr val="tx2"/>
                </a:solidFill>
                <a:cs typeface="Calibri"/>
              </a:rPr>
              <a:t> IBOS </a:t>
            </a:r>
            <a:r>
              <a:rPr lang="en-US" sz="2400" dirty="0" err="1">
                <a:solidFill>
                  <a:schemeClr val="tx2"/>
                </a:solidFill>
                <a:cs typeface="Calibri"/>
              </a:rPr>
              <a:t>hjemmeside</a:t>
            </a:r>
            <a:r>
              <a:rPr lang="en-US" sz="2400" dirty="0">
                <a:solidFill>
                  <a:schemeClr val="tx2"/>
                </a:solidFill>
                <a:cs typeface="Calibri"/>
              </a:rPr>
              <a:t>:</a:t>
            </a:r>
          </a:p>
          <a:p>
            <a:pPr marL="0" indent="0">
              <a:buNone/>
            </a:pPr>
            <a:r>
              <a:rPr lang="en-US" sz="2400" dirty="0">
                <a:solidFill>
                  <a:schemeClr val="tx2"/>
                </a:solidFill>
                <a:ea typeface="+mn-lt"/>
                <a:cs typeface="+mn-lt"/>
                <a:hlinkClick r:id="rId2"/>
              </a:rPr>
              <a:t>NaviBlind: Et lovende hjælpemiddel for blinde og svagsynede – Instituttet for Blinde og Svagsynede (ibos.dk)</a:t>
            </a:r>
            <a:endParaRPr lang="en-US"/>
          </a:p>
          <a:p>
            <a:pPr marL="0" indent="0">
              <a:buNone/>
            </a:pPr>
            <a:r>
              <a:rPr lang="en-US" sz="2400" dirty="0">
                <a:solidFill>
                  <a:schemeClr val="tx2"/>
                </a:solidFill>
                <a:cs typeface="Calibri"/>
              </a:rPr>
              <a:t>Der  </a:t>
            </a:r>
            <a:r>
              <a:rPr lang="en-US" sz="2400" err="1">
                <a:solidFill>
                  <a:schemeClr val="tx2"/>
                </a:solidFill>
                <a:cs typeface="Calibri"/>
              </a:rPr>
              <a:t>holdes</a:t>
            </a:r>
            <a:r>
              <a:rPr lang="en-US" sz="2400" dirty="0">
                <a:solidFill>
                  <a:schemeClr val="tx2"/>
                </a:solidFill>
                <a:cs typeface="Calibri"/>
              </a:rPr>
              <a:t> </a:t>
            </a:r>
            <a:r>
              <a:rPr lang="en-US" sz="2400" b="1" dirty="0">
                <a:solidFill>
                  <a:schemeClr val="tx2"/>
                </a:solidFill>
                <a:cs typeface="Calibri"/>
              </a:rPr>
              <a:t> webinar </a:t>
            </a:r>
          </a:p>
          <a:p>
            <a:pPr marL="0" indent="0">
              <a:buNone/>
            </a:pPr>
            <a:r>
              <a:rPr lang="en-US" sz="2400" b="1" dirty="0">
                <a:solidFill>
                  <a:schemeClr val="tx2"/>
                </a:solidFill>
                <a:cs typeface="Calibri"/>
              </a:rPr>
              <a:t>         12. </a:t>
            </a:r>
            <a:r>
              <a:rPr lang="en-US" sz="2400" b="1" dirty="0" err="1">
                <a:solidFill>
                  <a:schemeClr val="tx2"/>
                </a:solidFill>
                <a:cs typeface="Calibri"/>
              </a:rPr>
              <a:t>december</a:t>
            </a:r>
            <a:r>
              <a:rPr lang="en-US" sz="2400" b="1" dirty="0">
                <a:solidFill>
                  <a:schemeClr val="tx2"/>
                </a:solidFill>
                <a:cs typeface="Calibri"/>
              </a:rPr>
              <a:t> kl. 13-15.</a:t>
            </a:r>
            <a:endParaRPr lang="en-US">
              <a:solidFill>
                <a:schemeClr val="tx2"/>
              </a:solidFill>
            </a:endParaRPr>
          </a:p>
          <a:p>
            <a:pPr marL="0" indent="0">
              <a:buNone/>
            </a:pPr>
            <a:r>
              <a:rPr lang="en-US" sz="2400" dirty="0">
                <a:solidFill>
                  <a:schemeClr val="tx2"/>
                </a:solidFill>
                <a:cs typeface="Calibri"/>
              </a:rPr>
              <a:t>Her </a:t>
            </a:r>
            <a:r>
              <a:rPr lang="en-US" sz="2400" dirty="0" err="1">
                <a:solidFill>
                  <a:schemeClr val="tx2"/>
                </a:solidFill>
                <a:cs typeface="Calibri"/>
              </a:rPr>
              <a:t>bliver</a:t>
            </a:r>
            <a:r>
              <a:rPr lang="en-US" sz="2400" dirty="0">
                <a:solidFill>
                  <a:schemeClr val="tx2"/>
                </a:solidFill>
                <a:cs typeface="Calibri"/>
              </a:rPr>
              <a:t> </a:t>
            </a:r>
            <a:r>
              <a:rPr lang="en-US" sz="2400" dirty="0" err="1">
                <a:solidFill>
                  <a:schemeClr val="tx2"/>
                </a:solidFill>
                <a:cs typeface="Calibri"/>
              </a:rPr>
              <a:t>analysens</a:t>
            </a:r>
            <a:r>
              <a:rPr lang="en-US" sz="2400" dirty="0">
                <a:solidFill>
                  <a:schemeClr val="tx2"/>
                </a:solidFill>
                <a:cs typeface="Calibri"/>
              </a:rPr>
              <a:t> </a:t>
            </a:r>
            <a:r>
              <a:rPr lang="en-US" sz="2400" dirty="0" err="1">
                <a:solidFill>
                  <a:schemeClr val="tx2"/>
                </a:solidFill>
                <a:cs typeface="Calibri"/>
              </a:rPr>
              <a:t>resultater</a:t>
            </a:r>
            <a:r>
              <a:rPr lang="en-US" sz="2400" dirty="0">
                <a:solidFill>
                  <a:schemeClr val="tx2"/>
                </a:solidFill>
                <a:cs typeface="Calibri"/>
              </a:rPr>
              <a:t>  </a:t>
            </a:r>
            <a:r>
              <a:rPr lang="en-US" sz="2400" dirty="0" err="1">
                <a:solidFill>
                  <a:schemeClr val="tx2"/>
                </a:solidFill>
                <a:cs typeface="Calibri"/>
              </a:rPr>
              <a:t>præsenteret</a:t>
            </a:r>
            <a:r>
              <a:rPr lang="en-US" sz="2400" dirty="0">
                <a:solidFill>
                  <a:schemeClr val="tx2"/>
                </a:solidFill>
                <a:cs typeface="Calibri"/>
              </a:rPr>
              <a:t>, </a:t>
            </a:r>
            <a:r>
              <a:rPr lang="en-US" sz="2400" dirty="0" err="1">
                <a:solidFill>
                  <a:schemeClr val="tx2"/>
                </a:solidFill>
                <a:cs typeface="Calibri"/>
              </a:rPr>
              <a:t>og</a:t>
            </a:r>
            <a:r>
              <a:rPr lang="en-US" sz="2400" dirty="0">
                <a:solidFill>
                  <a:schemeClr val="tx2"/>
                </a:solidFill>
                <a:cs typeface="Calibri"/>
              </a:rPr>
              <a:t> der er </a:t>
            </a:r>
            <a:r>
              <a:rPr lang="en-US" sz="2400" dirty="0" err="1">
                <a:solidFill>
                  <a:schemeClr val="tx2"/>
                </a:solidFill>
                <a:cs typeface="Calibri"/>
              </a:rPr>
              <a:t>efterfølgende</a:t>
            </a:r>
            <a:r>
              <a:rPr lang="en-US" sz="2400" dirty="0">
                <a:solidFill>
                  <a:schemeClr val="tx2"/>
                </a:solidFill>
                <a:cs typeface="Calibri"/>
              </a:rPr>
              <a:t> </a:t>
            </a:r>
            <a:r>
              <a:rPr lang="en-US" sz="2400" dirty="0" err="1">
                <a:solidFill>
                  <a:schemeClr val="tx2"/>
                </a:solidFill>
                <a:cs typeface="Calibri"/>
              </a:rPr>
              <a:t>mulighed</a:t>
            </a:r>
            <a:r>
              <a:rPr lang="en-US" sz="2400" dirty="0">
                <a:solidFill>
                  <a:schemeClr val="tx2"/>
                </a:solidFill>
                <a:cs typeface="Calibri"/>
              </a:rPr>
              <a:t> for sparring </a:t>
            </a:r>
            <a:r>
              <a:rPr lang="en-US" sz="2400" dirty="0" err="1">
                <a:solidFill>
                  <a:schemeClr val="tx2"/>
                </a:solidFill>
                <a:cs typeface="Calibri"/>
              </a:rPr>
              <a:t>omkring</a:t>
            </a:r>
            <a:r>
              <a:rPr lang="en-US" sz="2400" dirty="0">
                <a:solidFill>
                  <a:schemeClr val="tx2"/>
                </a:solidFill>
                <a:cs typeface="Calibri"/>
              </a:rPr>
              <a:t> </a:t>
            </a:r>
            <a:r>
              <a:rPr lang="en-US" sz="2400" dirty="0" err="1">
                <a:solidFill>
                  <a:schemeClr val="tx2"/>
                </a:solidFill>
                <a:cs typeface="Calibri"/>
              </a:rPr>
              <a:t>NaviBlind</a:t>
            </a:r>
            <a:r>
              <a:rPr lang="en-US" sz="2400" dirty="0">
                <a:solidFill>
                  <a:schemeClr val="tx2"/>
                </a:solidFill>
                <a:cs typeface="Calibri"/>
              </a:rPr>
              <a:t>.</a:t>
            </a:r>
            <a:endParaRPr lang="en-US">
              <a:solidFill>
                <a:schemeClr val="tx2"/>
              </a:solidFill>
              <a:cs typeface="Calibri"/>
            </a:endParaRPr>
          </a:p>
          <a:p>
            <a:pPr marL="0" indent="0">
              <a:buNone/>
            </a:pPr>
            <a:r>
              <a:rPr lang="en-US" sz="2400" err="1">
                <a:solidFill>
                  <a:schemeClr val="tx2"/>
                </a:solidFill>
                <a:ea typeface="Calibri"/>
                <a:cs typeface="Calibri"/>
              </a:rPr>
              <a:t>Tilmelding</a:t>
            </a:r>
            <a:r>
              <a:rPr lang="en-US" sz="2400" dirty="0">
                <a:solidFill>
                  <a:schemeClr val="tx2"/>
                </a:solidFill>
                <a:ea typeface="Calibri"/>
                <a:cs typeface="Calibri"/>
              </a:rPr>
              <a:t>:</a:t>
            </a:r>
          </a:p>
          <a:p>
            <a:pPr marL="0" indent="0">
              <a:buNone/>
            </a:pPr>
            <a:r>
              <a:rPr lang="en-US" sz="2400" dirty="0">
                <a:solidFill>
                  <a:schemeClr val="tx2"/>
                </a:solidFill>
                <a:ea typeface="+mn-lt"/>
                <a:cs typeface="+mn-lt"/>
                <a:hlinkClick r:id="rId3"/>
              </a:rPr>
              <a:t>Webinar om målgruppens erfaringer med Naviblind som hjælpemiddel | IBOS - Instituttet for Blinde og Svagsynede (nemtilmeld.dk)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483172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4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63C1F321-BB96-4700-B3CE-1A6156067F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1">
            <a:extLst>
              <a:ext uri="{FF2B5EF4-FFF2-40B4-BE49-F238E27FC236}">
                <a16:creationId xmlns:a16="http://schemas.microsoft.com/office/drawing/2014/main" id="{3FA1AD64-F15F-417D-956C-B2C211FC90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5F3C79B0-E0DE-407E-B550-3FDEB67B00F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Color">
              <a:extLst>
                <a:ext uri="{FF2B5EF4-FFF2-40B4-BE49-F238E27FC236}">
                  <a16:creationId xmlns:a16="http://schemas.microsoft.com/office/drawing/2014/main" id="{A1A2DFA8-F321-4204-9B31-A3713BC6529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746F8E1F-CFAF-59DF-60BB-65A5AB0040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841664"/>
            <a:ext cx="4874661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dirty="0">
                <a:solidFill>
                  <a:schemeClr val="bg1"/>
                </a:solidFill>
                <a:cs typeface="Calibri Light"/>
              </a:rPr>
              <a:t>            TAK </a:t>
            </a:r>
            <a:endParaRPr lang="en-US" sz="4800" kern="1200" dirty="0">
              <a:solidFill>
                <a:schemeClr val="bg1"/>
              </a:solidFill>
              <a:latin typeface="+mj-lt"/>
              <a:cs typeface="Calibri Light"/>
            </a:endParaRPr>
          </a:p>
        </p:txBody>
      </p:sp>
      <p:sp>
        <p:nvSpPr>
          <p:cNvPr id="3" name="Pladsholder til indhold 2">
            <a:extLst>
              <a:ext uri="{FF2B5EF4-FFF2-40B4-BE49-F238E27FC236}">
                <a16:creationId xmlns:a16="http://schemas.microsoft.com/office/drawing/2014/main" id="{C03528B0-A68D-B8CC-7169-31F54FF6C52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222141" y="3693391"/>
            <a:ext cx="180151" cy="3159436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en-US" sz="2400" dirty="0">
              <a:solidFill>
                <a:schemeClr val="tx2"/>
              </a:solidFill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0520187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09115B9-5BFD-478D-9C87-29ADB3AF17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D57F946-2E03-4DE1-91F8-25BEDC6635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-2"/>
            <a:ext cx="3468234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598881B-E007-4AAF-BA50-0AD61821922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87A6DD9E-16A5-46AE-A522-D46D6BEDF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 rot="16200000">
            <a:off x="-1325880" y="1947672"/>
            <a:ext cx="5961888" cy="278892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l"/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Dansk deltagelse:</a:t>
            </a:r>
            <a:b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</a:br>
            <a:endParaRPr lang="en-US" sz="4800" kern="120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" name="Undertitel 2"/>
          <p:cNvSpPr>
            <a:spLocks noGrp="1"/>
          </p:cNvSpPr>
          <p:nvPr>
            <p:ph type="subTitle" idx="1"/>
          </p:nvPr>
        </p:nvSpPr>
        <p:spPr>
          <a:xfrm>
            <a:off x="4071068" y="841247"/>
            <a:ext cx="6877878" cy="512064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342900" indent="-228600" algn="l">
              <a:buFont typeface="Arial" panose="020B0604020202020204" pitchFamily="34" charset="0"/>
              <a:buChar char="•"/>
            </a:pPr>
            <a:r>
              <a:rPr lang="en-US" sz="1800">
                <a:solidFill>
                  <a:schemeClr val="tx2"/>
                </a:solidFill>
              </a:rPr>
              <a:t>Camilla Kjær Madsen – IBOS</a:t>
            </a:r>
          </a:p>
          <a:p>
            <a:pPr marL="342900" indent="-228600" algn="l">
              <a:buFont typeface="Arial" panose="020B0604020202020204" pitchFamily="34" charset="0"/>
              <a:buChar char="•"/>
            </a:pPr>
            <a:r>
              <a:rPr lang="en-US" sz="1800">
                <a:solidFill>
                  <a:schemeClr val="tx2"/>
                </a:solidFill>
              </a:rPr>
              <a:t>Lone Qvist Ibsen  - Refsnæs</a:t>
            </a:r>
          </a:p>
          <a:p>
            <a:pPr marL="342900" indent="-228600" algn="l">
              <a:buFont typeface="Arial" panose="020B0604020202020204" pitchFamily="34" charset="0"/>
              <a:buChar char="•"/>
            </a:pPr>
            <a:r>
              <a:rPr lang="en-US" sz="1800">
                <a:solidFill>
                  <a:schemeClr val="tx2"/>
                </a:solidFill>
              </a:rPr>
              <a:t>Gitte Møldrup Nielsen – CSA Aarhus</a:t>
            </a:r>
          </a:p>
          <a:p>
            <a:pPr marL="342900" indent="-228600" algn="l">
              <a:buFont typeface="Arial" panose="020B0604020202020204" pitchFamily="34" charset="0"/>
              <a:buChar char="•"/>
            </a:pPr>
            <a:r>
              <a:rPr lang="en-US" sz="1800">
                <a:solidFill>
                  <a:schemeClr val="tx2"/>
                </a:solidFill>
              </a:rPr>
              <a:t>Bonnie  Dahlmann Petersen- Refsnæs</a:t>
            </a:r>
          </a:p>
          <a:p>
            <a:pPr marL="342900" indent="-228600" algn="l">
              <a:buFont typeface="Arial" panose="020B0604020202020204" pitchFamily="34" charset="0"/>
              <a:buChar char="•"/>
            </a:pPr>
            <a:r>
              <a:rPr lang="en-US" sz="1800">
                <a:solidFill>
                  <a:schemeClr val="tx2"/>
                </a:solidFill>
              </a:rPr>
              <a:t>Cathrine  Lindquist  - Refsnæs</a:t>
            </a:r>
          </a:p>
          <a:p>
            <a:pPr marL="342900" indent="-228600" algn="l">
              <a:buFont typeface="Arial" panose="020B0604020202020204" pitchFamily="34" charset="0"/>
              <a:buChar char="•"/>
            </a:pPr>
            <a:r>
              <a:rPr lang="en-US" sz="1800">
                <a:solidFill>
                  <a:schemeClr val="tx2"/>
                </a:solidFill>
              </a:rPr>
              <a:t>Tina Hillersborg -  KC Hillerød</a:t>
            </a:r>
          </a:p>
          <a:p>
            <a:pPr marL="342900" indent="-228600" algn="l">
              <a:buFont typeface="Arial" panose="020B0604020202020204" pitchFamily="34" charset="0"/>
              <a:buChar char="•"/>
            </a:pPr>
            <a:r>
              <a:rPr lang="en-US" sz="1800">
                <a:solidFill>
                  <a:schemeClr val="tx2"/>
                </a:solidFill>
              </a:rPr>
              <a:t>Pernille Duelund Højstrup - Instrulog</a:t>
            </a:r>
          </a:p>
          <a:p>
            <a:pPr marL="342900" indent="-228600" algn="l">
              <a:buFont typeface="Arial" panose="020B0604020202020204" pitchFamily="34" charset="0"/>
              <a:buChar char="•"/>
            </a:pPr>
            <a:endParaRPr lang="en-US" sz="1800">
              <a:solidFill>
                <a:schemeClr val="tx2"/>
              </a:solidFill>
            </a:endParaRPr>
          </a:p>
          <a:p>
            <a:pPr marL="342900" indent="-228600" algn="l">
              <a:buFont typeface="Arial" panose="020B0604020202020204" pitchFamily="34" charset="0"/>
              <a:buChar char="•"/>
            </a:pPr>
            <a:endParaRPr lang="en-US" sz="1800">
              <a:solidFill>
                <a:schemeClr val="tx2"/>
              </a:solidFill>
            </a:endParaRPr>
          </a:p>
          <a:p>
            <a:pPr indent="-228600" algn="l">
              <a:buFont typeface="Arial" panose="020B0604020202020204" pitchFamily="34" charset="0"/>
              <a:buChar char="•"/>
            </a:pPr>
            <a:endParaRPr lang="en-US" sz="180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494267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09115B9-5BFD-478D-9C87-29ADB3AF17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D57F946-2E03-4DE1-91F8-25BEDC6635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-2"/>
            <a:ext cx="3468234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598881B-E007-4AAF-BA50-0AD61821922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87A6DD9E-16A5-46AE-A522-D46D6BEDF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 rot="16200000">
            <a:off x="-1325880" y="1947672"/>
            <a:ext cx="5961888" cy="278892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l"/>
            <a:r>
              <a:rPr lang="en-US" sz="4800" dirty="0" err="1">
                <a:solidFill>
                  <a:schemeClr val="bg1"/>
                </a:solidFill>
              </a:rPr>
              <a:t>Åbningscermoni</a:t>
            </a:r>
            <a:br>
              <a:rPr lang="en-US" sz="4800" kern="1200" dirty="0"/>
            </a:br>
            <a:endParaRPr lang="en-US" sz="4800" kern="120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" name="Undertitel 2"/>
          <p:cNvSpPr>
            <a:spLocks noGrp="1"/>
          </p:cNvSpPr>
          <p:nvPr>
            <p:ph type="subTitle" idx="1"/>
          </p:nvPr>
        </p:nvSpPr>
        <p:spPr>
          <a:xfrm>
            <a:off x="4071068" y="841247"/>
            <a:ext cx="6877878" cy="512064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114300" algn="l"/>
            <a:r>
              <a:rPr lang="en-US" b="1" dirty="0">
                <a:solidFill>
                  <a:schemeClr val="tx2"/>
                </a:solidFill>
                <a:cs typeface="Calibri" panose="020F0502020204030204"/>
              </a:rPr>
              <a:t>Marek </a:t>
            </a:r>
            <a:r>
              <a:rPr lang="en-US" b="1" err="1">
                <a:solidFill>
                  <a:schemeClr val="tx2"/>
                </a:solidFill>
                <a:cs typeface="Calibri" panose="020F0502020204030204"/>
              </a:rPr>
              <a:t>Kalbarczyk</a:t>
            </a:r>
            <a:r>
              <a:rPr lang="en-US" b="1" dirty="0">
                <a:solidFill>
                  <a:schemeClr val="tx2"/>
                </a:solidFill>
                <a:cs typeface="Calibri" panose="020F0502020204030204"/>
              </a:rPr>
              <a:t> </a:t>
            </a:r>
            <a:endParaRPr lang="en-US" b="1">
              <a:solidFill>
                <a:schemeClr val="tx2"/>
              </a:solidFill>
              <a:cs typeface="Calibri" panose="020F0502020204030204"/>
            </a:endParaRPr>
          </a:p>
          <a:p>
            <a:pPr marL="114300" algn="l"/>
            <a:r>
              <a:rPr lang="en-US" dirty="0" err="1">
                <a:solidFill>
                  <a:schemeClr val="tx2"/>
                </a:solidFill>
                <a:cs typeface="Calibri" panose="020F0502020204030204"/>
              </a:rPr>
              <a:t>Formand</a:t>
            </a:r>
            <a:r>
              <a:rPr lang="en-US" dirty="0">
                <a:solidFill>
                  <a:schemeClr val="tx2"/>
                </a:solidFill>
                <a:cs typeface="Calibri" panose="020F0502020204030204"/>
              </a:rPr>
              <a:t> for det </a:t>
            </a:r>
            <a:r>
              <a:rPr lang="en-US" dirty="0" err="1">
                <a:solidFill>
                  <a:schemeClr val="tx2"/>
                </a:solidFill>
                <a:cs typeface="Calibri" panose="020F0502020204030204"/>
              </a:rPr>
              <a:t>Polske</a:t>
            </a:r>
            <a:r>
              <a:rPr lang="en-US" dirty="0">
                <a:solidFill>
                  <a:schemeClr val="tx2"/>
                </a:solidFill>
                <a:cs typeface="Calibri" panose="020F0502020204030204"/>
              </a:rPr>
              <a:t> </a:t>
            </a:r>
            <a:r>
              <a:rPr lang="en-US" dirty="0" err="1">
                <a:solidFill>
                  <a:schemeClr val="tx2"/>
                </a:solidFill>
                <a:cs typeface="Calibri" panose="020F0502020204030204"/>
              </a:rPr>
              <a:t>blindesamfund</a:t>
            </a:r>
            <a:endParaRPr lang="en-US" b="1" dirty="0">
              <a:solidFill>
                <a:schemeClr val="tx2"/>
              </a:solidFill>
              <a:cs typeface="Calibri" panose="020F0502020204030204"/>
            </a:endParaRPr>
          </a:p>
          <a:p>
            <a:pPr marL="114300" algn="l"/>
            <a:endParaRPr lang="en-US" dirty="0">
              <a:solidFill>
                <a:schemeClr val="tx2"/>
              </a:solidFill>
              <a:cs typeface="Calibri"/>
            </a:endParaRPr>
          </a:p>
          <a:p>
            <a:pPr marL="114300" algn="l"/>
            <a:r>
              <a:rPr lang="en-US" dirty="0" err="1">
                <a:solidFill>
                  <a:schemeClr val="tx2"/>
                </a:solidFill>
                <a:cs typeface="Calibri"/>
              </a:rPr>
              <a:t>Vigtigheden</a:t>
            </a:r>
            <a:r>
              <a:rPr lang="en-US" dirty="0">
                <a:solidFill>
                  <a:schemeClr val="tx2"/>
                </a:solidFill>
                <a:cs typeface="Calibri"/>
              </a:rPr>
              <a:t> </a:t>
            </a:r>
            <a:r>
              <a:rPr lang="en-US" dirty="0" err="1">
                <a:solidFill>
                  <a:schemeClr val="tx2"/>
                </a:solidFill>
                <a:cs typeface="Calibri"/>
              </a:rPr>
              <a:t>af</a:t>
            </a:r>
            <a:r>
              <a:rPr lang="en-US" dirty="0">
                <a:solidFill>
                  <a:schemeClr val="tx2"/>
                </a:solidFill>
                <a:cs typeface="Calibri"/>
              </a:rPr>
              <a:t> den </a:t>
            </a:r>
            <a:r>
              <a:rPr lang="en-US" dirty="0" err="1">
                <a:solidFill>
                  <a:schemeClr val="tx2"/>
                </a:solidFill>
                <a:cs typeface="Calibri"/>
              </a:rPr>
              <a:t>hvide</a:t>
            </a:r>
            <a:r>
              <a:rPr lang="en-US" dirty="0">
                <a:solidFill>
                  <a:schemeClr val="tx2"/>
                </a:solidFill>
                <a:cs typeface="Calibri"/>
              </a:rPr>
              <a:t> </a:t>
            </a:r>
            <a:r>
              <a:rPr lang="en-US" dirty="0" err="1">
                <a:solidFill>
                  <a:schemeClr val="tx2"/>
                </a:solidFill>
                <a:cs typeface="Calibri"/>
              </a:rPr>
              <a:t>stok</a:t>
            </a:r>
            <a:r>
              <a:rPr lang="en-US" dirty="0">
                <a:solidFill>
                  <a:schemeClr val="tx2"/>
                </a:solidFill>
                <a:cs typeface="Calibri"/>
              </a:rPr>
              <a:t> for at </a:t>
            </a:r>
            <a:r>
              <a:rPr lang="en-US" dirty="0" err="1">
                <a:solidFill>
                  <a:schemeClr val="tx2"/>
                </a:solidFill>
                <a:cs typeface="Calibri"/>
              </a:rPr>
              <a:t>kunne</a:t>
            </a:r>
            <a:r>
              <a:rPr lang="en-US" dirty="0">
                <a:solidFill>
                  <a:schemeClr val="tx2"/>
                </a:solidFill>
                <a:cs typeface="Calibri"/>
              </a:rPr>
              <a:t> </a:t>
            </a:r>
            <a:r>
              <a:rPr lang="en-US" dirty="0" err="1">
                <a:solidFill>
                  <a:schemeClr val="tx2"/>
                </a:solidFill>
                <a:cs typeface="Calibri"/>
              </a:rPr>
              <a:t>færdes</a:t>
            </a:r>
            <a:r>
              <a:rPr lang="en-US" dirty="0">
                <a:solidFill>
                  <a:schemeClr val="tx2"/>
                </a:solidFill>
                <a:cs typeface="Calibri"/>
              </a:rPr>
              <a:t> </a:t>
            </a:r>
            <a:r>
              <a:rPr lang="en-US" dirty="0" err="1">
                <a:solidFill>
                  <a:schemeClr val="tx2"/>
                </a:solidFill>
                <a:cs typeface="Calibri"/>
              </a:rPr>
              <a:t>selvstændigt</a:t>
            </a:r>
            <a:r>
              <a:rPr lang="en-US" dirty="0">
                <a:solidFill>
                  <a:schemeClr val="tx2"/>
                </a:solidFill>
                <a:cs typeface="Calibri"/>
              </a:rPr>
              <a:t>.</a:t>
            </a:r>
          </a:p>
          <a:p>
            <a:pPr marL="571500" indent="-457200" algn="l">
              <a:buAutoNum type="arabicPeriod"/>
            </a:pPr>
            <a:r>
              <a:rPr lang="en-US" dirty="0">
                <a:solidFill>
                  <a:schemeClr val="tx2"/>
                </a:solidFill>
                <a:cs typeface="Calibri"/>
              </a:rPr>
              <a:t>Braille – </a:t>
            </a:r>
            <a:r>
              <a:rPr lang="en-US" dirty="0" err="1">
                <a:solidFill>
                  <a:schemeClr val="tx2"/>
                </a:solidFill>
                <a:cs typeface="Calibri"/>
              </a:rPr>
              <a:t>Mulighed</a:t>
            </a:r>
            <a:r>
              <a:rPr lang="en-US" dirty="0">
                <a:solidFill>
                  <a:schemeClr val="tx2"/>
                </a:solidFill>
                <a:cs typeface="Calibri"/>
              </a:rPr>
              <a:t> for at </a:t>
            </a:r>
            <a:r>
              <a:rPr lang="en-US" dirty="0" err="1">
                <a:solidFill>
                  <a:schemeClr val="tx2"/>
                </a:solidFill>
                <a:cs typeface="Calibri"/>
              </a:rPr>
              <a:t>læse</a:t>
            </a:r>
            <a:r>
              <a:rPr lang="en-US" dirty="0">
                <a:solidFill>
                  <a:schemeClr val="tx2"/>
                </a:solidFill>
                <a:cs typeface="Calibri"/>
              </a:rPr>
              <a:t>, </a:t>
            </a:r>
            <a:r>
              <a:rPr lang="en-US" dirty="0" err="1">
                <a:solidFill>
                  <a:schemeClr val="tx2"/>
                </a:solidFill>
                <a:cs typeface="Calibri"/>
              </a:rPr>
              <a:t>skrive</a:t>
            </a:r>
            <a:r>
              <a:rPr lang="en-US" dirty="0">
                <a:solidFill>
                  <a:schemeClr val="tx2"/>
                </a:solidFill>
                <a:cs typeface="Calibri"/>
              </a:rPr>
              <a:t> </a:t>
            </a:r>
            <a:r>
              <a:rPr lang="en-US" dirty="0" err="1">
                <a:solidFill>
                  <a:schemeClr val="tx2"/>
                </a:solidFill>
                <a:cs typeface="Calibri"/>
              </a:rPr>
              <a:t>og</a:t>
            </a:r>
            <a:r>
              <a:rPr lang="en-US" dirty="0">
                <a:solidFill>
                  <a:schemeClr val="tx2"/>
                </a:solidFill>
                <a:cs typeface="Calibri"/>
              </a:rPr>
              <a:t> </a:t>
            </a:r>
            <a:r>
              <a:rPr lang="en-US" dirty="0" err="1">
                <a:solidFill>
                  <a:schemeClr val="tx2"/>
                </a:solidFill>
                <a:cs typeface="Calibri"/>
              </a:rPr>
              <a:t>lære</a:t>
            </a:r>
            <a:endParaRPr lang="en-US">
              <a:solidFill>
                <a:schemeClr val="tx2"/>
              </a:solidFill>
              <a:cs typeface="Calibri"/>
            </a:endParaRPr>
          </a:p>
          <a:p>
            <a:pPr marL="571500" indent="-457200" algn="l">
              <a:buAutoNum type="arabicPeriod"/>
            </a:pPr>
            <a:r>
              <a:rPr lang="en-US" dirty="0">
                <a:solidFill>
                  <a:schemeClr val="tx2"/>
                </a:solidFill>
                <a:cs typeface="Calibri" panose="020F0502020204030204"/>
              </a:rPr>
              <a:t>Computer – </a:t>
            </a:r>
            <a:r>
              <a:rPr lang="en-US" dirty="0" err="1">
                <a:solidFill>
                  <a:schemeClr val="tx2"/>
                </a:solidFill>
                <a:cs typeface="Calibri" panose="020F0502020204030204"/>
              </a:rPr>
              <a:t>Mulighed</a:t>
            </a:r>
            <a:r>
              <a:rPr lang="en-US" dirty="0">
                <a:solidFill>
                  <a:schemeClr val="tx2"/>
                </a:solidFill>
                <a:cs typeface="Calibri" panose="020F0502020204030204"/>
              </a:rPr>
              <a:t> for at </a:t>
            </a:r>
            <a:r>
              <a:rPr lang="en-US" dirty="0" err="1">
                <a:solidFill>
                  <a:schemeClr val="tx2"/>
                </a:solidFill>
                <a:cs typeface="Calibri" panose="020F0502020204030204"/>
              </a:rPr>
              <a:t>interagere</a:t>
            </a:r>
            <a:r>
              <a:rPr lang="en-US" dirty="0">
                <a:solidFill>
                  <a:schemeClr val="tx2"/>
                </a:solidFill>
                <a:cs typeface="Calibri" panose="020F0502020204030204"/>
              </a:rPr>
              <a:t> med hele </a:t>
            </a:r>
            <a:r>
              <a:rPr lang="en-US" dirty="0" err="1">
                <a:solidFill>
                  <a:schemeClr val="tx2"/>
                </a:solidFill>
                <a:cs typeface="Calibri" panose="020F0502020204030204"/>
              </a:rPr>
              <a:t>verden</a:t>
            </a:r>
            <a:endParaRPr lang="en-US" dirty="0">
              <a:solidFill>
                <a:schemeClr val="tx2"/>
              </a:solidFill>
              <a:cs typeface="Calibri" panose="020F0502020204030204"/>
            </a:endParaRPr>
          </a:p>
          <a:p>
            <a:pPr marL="571500" indent="-457200" algn="l">
              <a:buAutoNum type="arabicPeriod"/>
            </a:pPr>
            <a:r>
              <a:rPr lang="en-US" err="1">
                <a:solidFill>
                  <a:schemeClr val="tx2"/>
                </a:solidFill>
                <a:cs typeface="Calibri" panose="020F0502020204030204"/>
              </a:rPr>
              <a:t>Kunstig</a:t>
            </a:r>
            <a:r>
              <a:rPr lang="en-US" dirty="0">
                <a:solidFill>
                  <a:schemeClr val="tx2"/>
                </a:solidFill>
                <a:cs typeface="Calibri" panose="020F0502020204030204"/>
              </a:rPr>
              <a:t> </a:t>
            </a:r>
            <a:r>
              <a:rPr lang="en-US" err="1">
                <a:solidFill>
                  <a:schemeClr val="tx2"/>
                </a:solidFill>
                <a:cs typeface="Calibri" panose="020F0502020204030204"/>
              </a:rPr>
              <a:t>intelligens</a:t>
            </a:r>
            <a:r>
              <a:rPr lang="en-US" dirty="0">
                <a:solidFill>
                  <a:schemeClr val="tx2"/>
                </a:solidFill>
                <a:cs typeface="Calibri" panose="020F0502020204030204"/>
              </a:rPr>
              <a:t> / AI – </a:t>
            </a:r>
            <a:r>
              <a:rPr lang="en-US" err="1">
                <a:solidFill>
                  <a:schemeClr val="tx2"/>
                </a:solidFill>
                <a:cs typeface="Calibri" panose="020F0502020204030204"/>
              </a:rPr>
              <a:t>Mulighed</a:t>
            </a:r>
            <a:r>
              <a:rPr lang="en-US" dirty="0">
                <a:solidFill>
                  <a:schemeClr val="tx2"/>
                </a:solidFill>
                <a:cs typeface="Calibri" panose="020F0502020204030204"/>
              </a:rPr>
              <a:t> for  </a:t>
            </a:r>
            <a:r>
              <a:rPr lang="en-US" err="1">
                <a:solidFill>
                  <a:schemeClr val="tx2"/>
                </a:solidFill>
                <a:cs typeface="Calibri" panose="020F0502020204030204"/>
              </a:rPr>
              <a:t>fuld</a:t>
            </a:r>
            <a:r>
              <a:rPr lang="en-US" dirty="0">
                <a:solidFill>
                  <a:schemeClr val="tx2"/>
                </a:solidFill>
                <a:cs typeface="Calibri" panose="020F0502020204030204"/>
              </a:rPr>
              <a:t>        </a:t>
            </a:r>
          </a:p>
          <a:p>
            <a:pPr marL="114300" algn="l"/>
            <a:r>
              <a:rPr lang="en-US" dirty="0">
                <a:solidFill>
                  <a:schemeClr val="tx2"/>
                </a:solidFill>
                <a:cs typeface="Calibri" panose="020F0502020204030204"/>
              </a:rPr>
              <a:t>                                                   </a:t>
            </a:r>
            <a:r>
              <a:rPr lang="en-US" dirty="0" err="1">
                <a:solidFill>
                  <a:schemeClr val="tx2"/>
                </a:solidFill>
                <a:cs typeface="Calibri" panose="020F0502020204030204"/>
              </a:rPr>
              <a:t>selvstændighed</a:t>
            </a:r>
          </a:p>
          <a:p>
            <a:pPr marL="342900" indent="-228600" algn="l">
              <a:buAutoNum type="arabicPeriod"/>
            </a:pPr>
            <a:endParaRPr lang="en-US" sz="1800">
              <a:solidFill>
                <a:schemeClr val="tx2"/>
              </a:solidFill>
              <a:cs typeface="Calibri" panose="020F0502020204030204"/>
            </a:endParaRPr>
          </a:p>
          <a:p>
            <a:pPr marL="342900" indent="-228600" algn="l">
              <a:buAutoNum type="arabicPeriod"/>
            </a:pPr>
            <a:endParaRPr lang="en-US" sz="1800">
              <a:solidFill>
                <a:schemeClr val="tx2"/>
              </a:solidFill>
              <a:cs typeface="Calibri" panose="020F0502020204030204"/>
            </a:endParaRPr>
          </a:p>
          <a:p>
            <a:pPr indent="-228600" algn="l">
              <a:buAutoNum type="arabicPeriod"/>
            </a:pPr>
            <a:endParaRPr lang="en-US" sz="1800">
              <a:solidFill>
                <a:schemeClr val="tx2"/>
              </a:solidFill>
              <a:cs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26360324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09115B9-5BFD-478D-9C87-29ADB3AF17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D57F946-2E03-4DE1-91F8-25BEDC6635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-2"/>
            <a:ext cx="3468234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598881B-E007-4AAF-BA50-0AD61821922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87A6DD9E-16A5-46AE-A522-D46D6BEDF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2105045-C77C-1C43-8F9A-D83881D320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325880" y="1947672"/>
            <a:ext cx="5961888" cy="2788920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  <a:cs typeface="Calibri Light"/>
              </a:rPr>
              <a:t>Nyt om stokke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B817F-2809-3E1E-E3AC-CD38E232E90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1068" y="841247"/>
            <a:ext cx="6877878" cy="512064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r>
              <a:rPr lang="en-US" sz="1800">
                <a:solidFill>
                  <a:schemeClr val="tx2"/>
                </a:solidFill>
                <a:cs typeface="Calibri"/>
              </a:rPr>
              <a:t>Klinisk projekt forsøg I forhold til sikkerhed og effektivitet</a:t>
            </a:r>
            <a:endParaRPr lang="en-US" sz="1800">
              <a:solidFill>
                <a:schemeClr val="tx2"/>
              </a:solidFill>
              <a:ea typeface="Calibri"/>
              <a:cs typeface="Calibri"/>
            </a:endParaRPr>
          </a:p>
          <a:p>
            <a:pPr marL="0" indent="0">
              <a:buNone/>
            </a:pPr>
            <a:r>
              <a:rPr lang="en-US" sz="1800">
                <a:solidFill>
                  <a:schemeClr val="tx2"/>
                </a:solidFill>
                <a:ea typeface="Calibri"/>
                <a:cs typeface="Calibri"/>
              </a:rPr>
              <a:t>Projektet viste:</a:t>
            </a:r>
            <a:endParaRPr lang="en-US" sz="1800" i="1">
              <a:solidFill>
                <a:schemeClr val="tx2"/>
              </a:solidFill>
              <a:ea typeface="Calibri" panose="020F0502020204030204"/>
              <a:cs typeface="Calibri"/>
            </a:endParaRPr>
          </a:p>
          <a:p>
            <a:pPr marL="0" indent="0">
              <a:buNone/>
            </a:pPr>
            <a:endParaRPr lang="en-US" sz="1800">
              <a:solidFill>
                <a:schemeClr val="tx2"/>
              </a:solidFill>
              <a:ea typeface="Calibri" panose="020F0502020204030204"/>
              <a:cs typeface="Calibri"/>
            </a:endParaRPr>
          </a:p>
          <a:p>
            <a:pPr>
              <a:buFont typeface="Wingdings" panose="020B0604020202020204" pitchFamily="34" charset="0"/>
              <a:buChar char="Ø"/>
            </a:pPr>
            <a:r>
              <a:rPr lang="en-US" sz="1800">
                <a:solidFill>
                  <a:schemeClr val="tx2"/>
                </a:solidFill>
                <a:ea typeface="Calibri" panose="020F0502020204030204"/>
                <a:cs typeface="Calibri"/>
              </a:rPr>
              <a:t>Fast spids, lidt bedre til at "formidle" input end rullespids</a:t>
            </a:r>
          </a:p>
          <a:p>
            <a:pPr>
              <a:buFont typeface="Wingdings" panose="020B0604020202020204" pitchFamily="34" charset="0"/>
              <a:buChar char="Ø"/>
            </a:pPr>
            <a:r>
              <a:rPr lang="en-US" sz="1800">
                <a:solidFill>
                  <a:schemeClr val="tx2"/>
                </a:solidFill>
                <a:ea typeface="Calibri" panose="020F0502020204030204"/>
                <a:cs typeface="Calibri"/>
              </a:rPr>
              <a:t>Lille spids bedre end stor spids</a:t>
            </a:r>
          </a:p>
          <a:p>
            <a:pPr>
              <a:buFont typeface="Wingdings" panose="020B0604020202020204" pitchFamily="34" charset="0"/>
              <a:buChar char="Ø"/>
            </a:pPr>
            <a:r>
              <a:rPr lang="en-US" sz="1800">
                <a:solidFill>
                  <a:schemeClr val="tx2"/>
                </a:solidFill>
                <a:ea typeface="Calibri" panose="020F0502020204030204"/>
                <a:cs typeface="Calibri"/>
              </a:rPr>
              <a:t>Langsommere svinghastighed bedre end hurtig</a:t>
            </a:r>
          </a:p>
          <a:p>
            <a:pPr>
              <a:buFont typeface="Wingdings" panose="020B0604020202020204" pitchFamily="34" charset="0"/>
              <a:buChar char="Ø"/>
            </a:pPr>
            <a:r>
              <a:rPr lang="en-US" sz="1800">
                <a:solidFill>
                  <a:schemeClr val="tx2"/>
                </a:solidFill>
                <a:ea typeface="Calibri" panose="020F0502020204030204"/>
                <a:cs typeface="Calibri"/>
              </a:rPr>
              <a:t>Håndtags type ( træ, gummi, kork) havde ikke den store forskel</a:t>
            </a:r>
          </a:p>
          <a:p>
            <a:endParaRPr lang="en-US" sz="1800">
              <a:solidFill>
                <a:schemeClr val="tx2"/>
              </a:solidFill>
              <a:cs typeface="Calibri"/>
            </a:endParaRPr>
          </a:p>
          <a:p>
            <a:endParaRPr lang="en-US" sz="1800">
              <a:solidFill>
                <a:schemeClr val="tx2"/>
              </a:solidFill>
              <a:cs typeface="Calibri"/>
            </a:endParaRPr>
          </a:p>
          <a:p>
            <a:pPr marL="0" indent="0">
              <a:buNone/>
            </a:pPr>
            <a:endParaRPr lang="en-US" sz="1800">
              <a:solidFill>
                <a:schemeClr val="tx2"/>
              </a:solidFill>
              <a:ea typeface="Calibri" panose="020F0502020204030204"/>
              <a:cs typeface="Calibri"/>
            </a:endParaRPr>
          </a:p>
          <a:p>
            <a:endParaRPr lang="en-US" sz="1800">
              <a:solidFill>
                <a:schemeClr val="tx2"/>
              </a:solidFill>
              <a:cs typeface="Calibri"/>
            </a:endParaRPr>
          </a:p>
          <a:p>
            <a:pPr marL="0" indent="0">
              <a:buNone/>
            </a:pPr>
            <a:endParaRPr lang="en-US" sz="1800">
              <a:solidFill>
                <a:schemeClr val="tx2"/>
              </a:solidFill>
              <a:ea typeface="Calibri"/>
              <a:cs typeface="Calibri"/>
            </a:endParaRPr>
          </a:p>
          <a:p>
            <a:pPr marL="0" indent="0">
              <a:buNone/>
            </a:pPr>
            <a:endParaRPr lang="en-US" sz="1800">
              <a:solidFill>
                <a:schemeClr val="tx2"/>
              </a:solidFill>
              <a:cs typeface="Calibri"/>
            </a:endParaRPr>
          </a:p>
          <a:p>
            <a:endParaRPr lang="en-US" sz="1800">
              <a:solidFill>
                <a:schemeClr val="tx2"/>
              </a:solidFill>
              <a:cs typeface="Calibri"/>
            </a:endParaRPr>
          </a:p>
          <a:p>
            <a:endParaRPr lang="en-US" sz="1800">
              <a:solidFill>
                <a:schemeClr val="tx2"/>
              </a:solidFill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9363513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09115B9-5BFD-478D-9C87-29ADB3AF17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D57F946-2E03-4DE1-91F8-25BEDC6635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-2"/>
            <a:ext cx="3468234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598881B-E007-4AAF-BA50-0AD61821922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87A6DD9E-16A5-46AE-A522-D46D6BEDF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F0858FFC-511E-E920-1899-71D0626E65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325880" y="1947672"/>
            <a:ext cx="5961888" cy="2788920"/>
          </a:xfrm>
        </p:spPr>
        <p:txBody>
          <a:bodyPr anchor="ctr">
            <a:normAutofit/>
          </a:bodyPr>
          <a:lstStyle/>
          <a:p>
            <a:r>
              <a:rPr lang="en-US" sz="3400">
                <a:solidFill>
                  <a:schemeClr val="bg1"/>
                </a:solidFill>
                <a:latin typeface="Calibri"/>
                <a:ea typeface="Calibri"/>
                <a:cs typeface="Calibri"/>
              </a:rPr>
              <a:t>Hvad kan vi bruge den viden til ?</a:t>
            </a:r>
            <a:endParaRPr lang="en-US" sz="3400">
              <a:solidFill>
                <a:schemeClr val="bg1"/>
              </a:solidFill>
              <a:ea typeface="Calibri Light" panose="020F0302020204030204"/>
              <a:cs typeface="Calibri Light" panose="020F0302020204030204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FA292E2-B68D-10DD-7262-1121508AB0B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1068" y="841247"/>
            <a:ext cx="6877878" cy="5120640"/>
          </a:xfrm>
        </p:spPr>
        <p:txBody>
          <a:bodyPr vert="horz" lIns="91440" tIns="45720" rIns="91440" bIns="45720" rtlCol="0" anchor="ctr">
            <a:normAutofit/>
          </a:bodyPr>
          <a:lstStyle/>
          <a:p>
            <a:endParaRPr lang="en-US" sz="1800">
              <a:solidFill>
                <a:schemeClr val="tx2"/>
              </a:solidFill>
              <a:ea typeface="Calibri"/>
              <a:cs typeface="Calibri"/>
            </a:endParaRPr>
          </a:p>
          <a:p>
            <a:r>
              <a:rPr lang="en-US" sz="1800">
                <a:solidFill>
                  <a:schemeClr val="tx2"/>
                </a:solidFill>
                <a:ea typeface="Calibri"/>
                <a:cs typeface="Calibri"/>
              </a:rPr>
              <a:t>Hvor tit afprøver du andre spidser ?  </a:t>
            </a:r>
          </a:p>
          <a:p>
            <a:r>
              <a:rPr lang="en-US" sz="1800">
                <a:solidFill>
                  <a:schemeClr val="tx2"/>
                </a:solidFill>
                <a:ea typeface="Calibri"/>
                <a:cs typeface="Calibri"/>
              </a:rPr>
              <a:t>Hvor ofte afprøver du ny stokketype med borgere som er erfarne stokkebrugere ? </a:t>
            </a:r>
          </a:p>
          <a:p>
            <a:r>
              <a:rPr lang="en-US" sz="1800">
                <a:solidFill>
                  <a:schemeClr val="tx2"/>
                </a:solidFill>
                <a:ea typeface="Calibri"/>
                <a:cs typeface="Calibri"/>
              </a:rPr>
              <a:t>Hvor tit ansøges/bevilliges flere forskellige stokke til samme person?</a:t>
            </a:r>
          </a:p>
          <a:p>
            <a:pPr marL="0" indent="0">
              <a:buNone/>
            </a:pPr>
            <a:endParaRPr lang="en-US" sz="1800">
              <a:solidFill>
                <a:schemeClr val="tx2"/>
              </a:solidFill>
              <a:ea typeface="Calibri"/>
              <a:cs typeface="Calibri"/>
            </a:endParaRPr>
          </a:p>
          <a:p>
            <a:endParaRPr lang="en-US" sz="1800">
              <a:solidFill>
                <a:schemeClr val="tx2"/>
              </a:solidFill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1316142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09115B9-5BFD-478D-9C87-29ADB3AF17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D57F946-2E03-4DE1-91F8-25BEDC6635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-2"/>
            <a:ext cx="3468234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598881B-E007-4AAF-BA50-0AD61821922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87A6DD9E-16A5-46AE-A522-D46D6BEDF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0412B1E-1416-5F53-C5F8-A6BB4B34D8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325880" y="1947672"/>
            <a:ext cx="5961888" cy="2788920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  <a:ea typeface="Calibri Light"/>
                <a:cs typeface="Calibri Light"/>
              </a:rPr>
              <a:t>Nye stokketyper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9605100-2356-5077-1046-B6B9B7EA83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1068" y="188105"/>
            <a:ext cx="7469084" cy="2695961"/>
          </a:xfrm>
        </p:spPr>
        <p:txBody>
          <a:bodyPr vert="horz" lIns="91440" tIns="45720" rIns="91440" bIns="45720" rtlCol="0" anchor="ctr">
            <a:normAutofit lnSpcReduction="10000"/>
          </a:bodyPr>
          <a:lstStyle/>
          <a:p>
            <a:pPr marL="0" indent="0">
              <a:buNone/>
            </a:pPr>
            <a:endParaRPr lang="en-US" sz="2400" b="1" dirty="0">
              <a:solidFill>
                <a:schemeClr val="tx2"/>
              </a:solidFill>
              <a:ea typeface="Calibri"/>
              <a:cs typeface="Calibri"/>
            </a:endParaRPr>
          </a:p>
          <a:p>
            <a:pPr marL="0" indent="0">
              <a:buNone/>
            </a:pP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Pre cane  -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Bubbelcane</a:t>
            </a:r>
            <a:endParaRPr lang="en-US" sz="1800" dirty="0">
              <a:solidFill>
                <a:schemeClr val="tx2"/>
              </a:solidFill>
              <a:ea typeface="Calibri"/>
              <a:cs typeface="Calibri"/>
            </a:endParaRPr>
          </a:p>
          <a:p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Tilpasses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barnets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størrelse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,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kan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udstyres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med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tilbehør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,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én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-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eller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tohåndsbetjening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,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stor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følsomhed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på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underlaget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.</a:t>
            </a:r>
          </a:p>
          <a:p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Kan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støtte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balancen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.</a:t>
            </a:r>
            <a:endParaRPr lang="en-US" dirty="0">
              <a:solidFill>
                <a:schemeClr val="tx2"/>
              </a:solidFill>
            </a:endParaRPr>
          </a:p>
          <a:p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Giver </a:t>
            </a:r>
            <a:r>
              <a:rPr lang="en-US" sz="1800" err="1">
                <a:solidFill>
                  <a:schemeClr val="tx2"/>
                </a:solidFill>
                <a:ea typeface="Calibri"/>
                <a:cs typeface="Calibri"/>
              </a:rPr>
              <a:t>sikkerhed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, </a:t>
            </a:r>
            <a:r>
              <a:rPr lang="en-US" sz="1800" err="1">
                <a:solidFill>
                  <a:schemeClr val="tx2"/>
                </a:solidFill>
                <a:ea typeface="Calibri"/>
                <a:cs typeface="Calibri"/>
              </a:rPr>
              <a:t>mobiliserer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 </a:t>
            </a:r>
            <a:r>
              <a:rPr lang="en-US" sz="1800" err="1">
                <a:solidFill>
                  <a:schemeClr val="tx2"/>
                </a:solidFill>
                <a:ea typeface="Calibri"/>
                <a:cs typeface="Calibri"/>
              </a:rPr>
              <a:t>begynderen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err="1">
                <a:solidFill>
                  <a:schemeClr val="tx2"/>
                </a:solidFill>
                <a:ea typeface="Calibri"/>
                <a:cs typeface="Calibri"/>
              </a:rPr>
              <a:t>og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  </a:t>
            </a:r>
            <a:r>
              <a:rPr lang="en-US" sz="1800" err="1">
                <a:solidFill>
                  <a:schemeClr val="tx2"/>
                </a:solidFill>
                <a:ea typeface="Calibri"/>
                <a:cs typeface="Calibri"/>
              </a:rPr>
              <a:t>motiverer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err="1">
                <a:solidFill>
                  <a:schemeClr val="tx2"/>
                </a:solidFill>
                <a:ea typeface="Calibri"/>
                <a:cs typeface="Calibri"/>
              </a:rPr>
              <a:t>til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err="1">
                <a:solidFill>
                  <a:schemeClr val="tx2"/>
                </a:solidFill>
                <a:ea typeface="Calibri"/>
                <a:cs typeface="Calibri"/>
              </a:rPr>
              <a:t>brug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err="1">
                <a:solidFill>
                  <a:schemeClr val="tx2"/>
                </a:solidFill>
                <a:ea typeface="Calibri"/>
                <a:cs typeface="Calibri"/>
              </a:rPr>
              <a:t>af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err="1">
                <a:solidFill>
                  <a:schemeClr val="tx2"/>
                </a:solidFill>
                <a:ea typeface="Calibri"/>
                <a:cs typeface="Calibri"/>
              </a:rPr>
              <a:t>stok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, </a:t>
            </a:r>
          </a:p>
          <a:p>
            <a:r>
              <a:rPr lang="en-US" sz="1800">
                <a:solidFill>
                  <a:schemeClr val="tx2"/>
                </a:solidFill>
                <a:ea typeface="Calibri"/>
                <a:cs typeface="Calibri"/>
              </a:rPr>
              <a:t>Se </a:t>
            </a:r>
            <a:r>
              <a:rPr lang="en-US" sz="1800" err="1">
                <a:solidFill>
                  <a:schemeClr val="tx2"/>
                </a:solidFill>
                <a:ea typeface="Calibri"/>
                <a:cs typeface="Calibri"/>
              </a:rPr>
              <a:t>oplægget</a:t>
            </a:r>
            <a:r>
              <a:rPr lang="en-US" sz="180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err="1">
                <a:solidFill>
                  <a:schemeClr val="tx2"/>
                </a:solidFill>
                <a:ea typeface="Calibri"/>
                <a:cs typeface="Calibri"/>
              </a:rPr>
              <a:t>på</a:t>
            </a:r>
            <a:r>
              <a:rPr lang="en-US" sz="1800">
                <a:solidFill>
                  <a:schemeClr val="tx2"/>
                </a:solidFill>
                <a:ea typeface="Calibri"/>
                <a:cs typeface="Calibri"/>
              </a:rPr>
              <a:t> : </a:t>
            </a:r>
            <a:r>
              <a:rPr lang="en-US" sz="1800" dirty="0">
                <a:solidFill>
                  <a:srgbClr val="000000"/>
                </a:solidFill>
                <a:ea typeface="Calibri"/>
                <a:cs typeface="Calibri"/>
                <a:hlinkClick r:id="rId2"/>
              </a:rPr>
              <a:t>IMC18 - </a:t>
            </a:r>
            <a:r>
              <a:rPr lang="en-US" sz="1800" dirty="0">
                <a:solidFill>
                  <a:srgbClr val="000000"/>
                </a:solidFill>
                <a:ea typeface="Calibri"/>
                <a:cs typeface="Calibri"/>
                <a:hlinkClick r:id="rId3"/>
              </a:rPr>
              <a:t>Bubble Cane - Precane techniques used in early childhood (Ágnes</a:t>
            </a:r>
            <a:r>
              <a:rPr lang="en-US" sz="1800" dirty="0">
                <a:solidFill>
                  <a:srgbClr val="000000"/>
                </a:solidFill>
                <a:ea typeface="Calibri"/>
                <a:cs typeface="Calibri"/>
                <a:hlinkClick r:id="rId4"/>
              </a:rPr>
              <a:t> Somorjai) – YouTube</a:t>
            </a:r>
            <a:r>
              <a:rPr lang="en-US" sz="1800" dirty="0">
                <a:solidFill>
                  <a:srgbClr val="000000"/>
                </a:solidFill>
                <a:ea typeface="Calibri"/>
                <a:cs typeface="Calibri"/>
              </a:rPr>
              <a:t> </a:t>
            </a:r>
            <a:endParaRPr lang="en-US" sz="1800" dirty="0">
              <a:solidFill>
                <a:schemeClr val="tx2"/>
              </a:solidFill>
              <a:ea typeface="Calibri"/>
              <a:cs typeface="Calibri"/>
            </a:endParaRPr>
          </a:p>
          <a:p>
            <a:endParaRPr lang="en-US" sz="1800" dirty="0">
              <a:solidFill>
                <a:schemeClr val="tx2"/>
              </a:solidFill>
              <a:ea typeface="Calibri"/>
              <a:cs typeface="Calibri"/>
            </a:endParaRPr>
          </a:p>
          <a:p>
            <a:endParaRPr lang="en-US" sz="1800">
              <a:solidFill>
                <a:schemeClr val="tx2"/>
              </a:solidFill>
              <a:ea typeface="Calibri"/>
              <a:cs typeface="Calibri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56F2B66-997E-37A5-2848-C81E6B83BF6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89829" y="3012986"/>
            <a:ext cx="2743200" cy="366231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3ECA0D1-8E35-5B8D-731D-0C70A910865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433733" y="3013326"/>
            <a:ext cx="4085771" cy="36616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02534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09115B9-5BFD-478D-9C87-29ADB3AF17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D57F946-2E03-4DE1-91F8-25BEDC6635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-2"/>
            <a:ext cx="3468234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598881B-E007-4AAF-BA50-0AD61821922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87A6DD9E-16A5-46AE-A522-D46D6BEDF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0412B1E-1416-5F53-C5F8-A6BB4B34D8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325880" y="1947672"/>
            <a:ext cx="5961888" cy="2788920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  <a:ea typeface="Calibri Light"/>
                <a:cs typeface="Calibri Light"/>
              </a:rPr>
              <a:t>Nye stokketyper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9605100-2356-5077-1046-B6B9B7EA83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1068" y="841247"/>
            <a:ext cx="6877878" cy="512064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Whitecane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fra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firmaet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IO</a:t>
            </a:r>
          </a:p>
          <a:p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No-jab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Ambutech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stok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med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fjeder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I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håndtaget</a:t>
            </a:r>
            <a:endParaRPr lang="en-US" sz="1800">
              <a:solidFill>
                <a:schemeClr val="tx2"/>
              </a:solidFill>
              <a:ea typeface="Calibri"/>
              <a:cs typeface="Calibri"/>
            </a:endParaRPr>
          </a:p>
          <a:p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Svarovsky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-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letvægts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stok</a:t>
            </a:r>
            <a:endParaRPr lang="en-US" sz="1800">
              <a:solidFill>
                <a:schemeClr val="tx2"/>
              </a:solidFill>
              <a:ea typeface="Calibri"/>
              <a:cs typeface="Calibri"/>
            </a:endParaRPr>
          </a:p>
          <a:p>
            <a:endParaRPr lang="en-US" sz="1800">
              <a:solidFill>
                <a:schemeClr val="tx2"/>
              </a:solidFill>
              <a:ea typeface="Calibri"/>
              <a:cs typeface="Calibri"/>
            </a:endParaRPr>
          </a:p>
          <a:p>
            <a:pPr marL="0" indent="0">
              <a:buNone/>
            </a:pPr>
            <a:endParaRPr lang="en-US" sz="1800" dirty="0">
              <a:solidFill>
                <a:schemeClr val="tx2"/>
              </a:solidFill>
              <a:ea typeface="Calibri"/>
              <a:cs typeface="Calibri"/>
            </a:endParaRPr>
          </a:p>
          <a:p>
            <a:endParaRPr lang="en-US" sz="1800">
              <a:solidFill>
                <a:schemeClr val="tx2"/>
              </a:solidFill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1340086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09115B9-5BFD-478D-9C87-29ADB3AF17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D57F946-2E03-4DE1-91F8-25BEDC6635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-2"/>
            <a:ext cx="3468234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598881B-E007-4AAF-BA50-0AD61821922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87A6DD9E-16A5-46AE-A522-D46D6BEDF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B0D7FF6F-C305-0515-737F-805D2E2BC2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325880" y="1947672"/>
            <a:ext cx="5961888" cy="2788920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  <a:ea typeface="Calibri Light"/>
                <a:cs typeface="Calibri Light"/>
              </a:rPr>
              <a:t>Analyse redskab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BD0757E-C14A-47DC-A76F-F46EFC1D788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1068" y="841247"/>
            <a:ext cx="6877878" cy="5120640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Færdigheder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i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kompensation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er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en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del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af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O&amp;M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undervisningen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. </a:t>
            </a:r>
            <a:endParaRPr lang="en-US" sz="1800">
              <a:solidFill>
                <a:schemeClr val="tx2"/>
              </a:solidFill>
              <a:ea typeface="Calibri"/>
              <a:cs typeface="Calibri"/>
            </a:endParaRPr>
          </a:p>
          <a:p>
            <a:pPr marL="0" indent="0">
              <a:buNone/>
            </a:pP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Aktiviteter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foregår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på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 </a:t>
            </a:r>
          </a:p>
          <a:p>
            <a:r>
              <a:rPr lang="en-US" sz="1800" b="1" dirty="0">
                <a:solidFill>
                  <a:schemeClr val="tx2"/>
                </a:solidFill>
                <a:ea typeface="Calibri"/>
                <a:cs typeface="Calibri"/>
              </a:rPr>
              <a:t>Vel </a:t>
            </a:r>
            <a:r>
              <a:rPr lang="en-US" sz="1800" b="1" dirty="0" err="1">
                <a:solidFill>
                  <a:schemeClr val="tx2"/>
                </a:solidFill>
                <a:ea typeface="Calibri"/>
                <a:cs typeface="Calibri"/>
              </a:rPr>
              <a:t>forberedt</a:t>
            </a:r>
            <a:r>
              <a:rPr lang="en-US" sz="1800" b="1" dirty="0">
                <a:solidFill>
                  <a:schemeClr val="tx2"/>
                </a:solidFill>
                <a:ea typeface="Calibri"/>
                <a:cs typeface="Calibri"/>
              </a:rPr>
              <a:t> 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-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Strategisk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niveau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 ,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inden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man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tager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afsted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(lang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tid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): De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forberedelser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du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gør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før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du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tager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afsted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. </a:t>
            </a:r>
          </a:p>
          <a:p>
            <a:r>
              <a:rPr lang="en-US" sz="1800" b="1" dirty="0">
                <a:solidFill>
                  <a:schemeClr val="tx2"/>
                </a:solidFill>
                <a:ea typeface="Calibri"/>
                <a:cs typeface="Calibri"/>
              </a:rPr>
              <a:t>Smart </a:t>
            </a:r>
            <a:r>
              <a:rPr lang="en-US" sz="1800" b="1" dirty="0" err="1">
                <a:solidFill>
                  <a:schemeClr val="tx2"/>
                </a:solidFill>
                <a:ea typeface="Calibri"/>
                <a:cs typeface="Calibri"/>
              </a:rPr>
              <a:t>på</a:t>
            </a:r>
            <a:r>
              <a:rPr lang="en-US" sz="1800" b="1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b="1" dirty="0" err="1">
                <a:solidFill>
                  <a:schemeClr val="tx2"/>
                </a:solidFill>
                <a:ea typeface="Calibri"/>
                <a:cs typeface="Calibri"/>
              </a:rPr>
              <a:t>farten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-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Taktisk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niveau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(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sekunder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): .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Tilpasse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hastighed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,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tage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kasket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 /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solbriller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af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el.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på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etc.</a:t>
            </a:r>
            <a:endParaRPr lang="en-US" dirty="0">
              <a:solidFill>
                <a:schemeClr val="tx2"/>
              </a:solidFill>
            </a:endParaRPr>
          </a:p>
          <a:p>
            <a:r>
              <a:rPr lang="en-US" sz="1800" b="1" dirty="0" err="1">
                <a:solidFill>
                  <a:schemeClr val="tx2"/>
                </a:solidFill>
                <a:ea typeface="Calibri"/>
                <a:cs typeface="Calibri"/>
              </a:rPr>
              <a:t>Hurtige</a:t>
            </a:r>
            <a:r>
              <a:rPr lang="en-US" sz="1800" b="1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b="1" dirty="0" err="1">
                <a:solidFill>
                  <a:schemeClr val="tx2"/>
                </a:solidFill>
                <a:ea typeface="Calibri"/>
                <a:cs typeface="Calibri"/>
              </a:rPr>
              <a:t>beslutninger</a:t>
            </a:r>
            <a:r>
              <a:rPr lang="en-US" sz="1800" b="1" dirty="0">
                <a:solidFill>
                  <a:schemeClr val="tx2"/>
                </a:solidFill>
                <a:ea typeface="Calibri"/>
                <a:cs typeface="Calibri"/>
              </a:rPr>
              <a:t> -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Operationelt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niveau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(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millisekunder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): 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Ofte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ubevidste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- at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træde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til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siden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hvis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der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kommer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en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bil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,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stoppe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når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stokken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rammer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noget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 </a:t>
            </a:r>
            <a:r>
              <a:rPr lang="en-US" sz="1800" dirty="0" err="1">
                <a:solidFill>
                  <a:schemeClr val="tx2"/>
                </a:solidFill>
                <a:ea typeface="Calibri"/>
                <a:cs typeface="Calibri"/>
              </a:rPr>
              <a:t>osv</a:t>
            </a:r>
            <a:r>
              <a:rPr lang="en-US" sz="1800" dirty="0">
                <a:solidFill>
                  <a:schemeClr val="tx2"/>
                </a:solidFill>
                <a:ea typeface="Calibri"/>
                <a:cs typeface="Calibri"/>
              </a:rPr>
              <a:t>.</a:t>
            </a:r>
          </a:p>
          <a:p>
            <a:endParaRPr lang="en-US" sz="1800" dirty="0">
              <a:solidFill>
                <a:schemeClr val="tx2"/>
              </a:solidFill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22276642"/>
      </p:ext>
    </p:extLst>
  </p:cSld>
  <p:clrMapOvr>
    <a:masterClrMapping/>
  </p:clrMapOvr>
</p:sld>
</file>

<file path=ppt/theme/theme1.xml><?xml version="1.0" encoding="utf-8"?>
<a:theme xmlns:a="http://schemas.openxmlformats.org/drawingml/2006/main" name="Kontortema">
  <a:themeElements>
    <a:clrScheme name="Konto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Kontor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ont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467eaf99-71e5-4236-936b-5e385c4b13aa">
      <Terms xmlns="http://schemas.microsoft.com/office/infopath/2007/PartnerControls"/>
    </lcf76f155ced4ddcb4097134ff3c332f>
    <eDoc xmlns="467eaf99-71e5-4236-936b-5e385c4b13aa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A339B3FC3F6FDF48B290849B44634643" ma:contentTypeVersion="17" ma:contentTypeDescription="Opret et nyt dokument." ma:contentTypeScope="" ma:versionID="e0459399cfd450fce6b76639d4d8eb1c">
  <xsd:schema xmlns:xsd="http://www.w3.org/2001/XMLSchema" xmlns:xs="http://www.w3.org/2001/XMLSchema" xmlns:p="http://schemas.microsoft.com/office/2006/metadata/properties" xmlns:ns2="467eaf99-71e5-4236-936b-5e385c4b13aa" xmlns:ns3="7e2f16e8-565f-4617-9738-a832f18150dc" targetNamespace="http://schemas.microsoft.com/office/2006/metadata/properties" ma:root="true" ma:fieldsID="9e4b5565ee5b013d65a459dc614e682b" ns2:_="" ns3:_="">
    <xsd:import namespace="467eaf99-71e5-4236-936b-5e385c4b13aa"/>
    <xsd:import namespace="7e2f16e8-565f-4617-9738-a832f18150dc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ServiceAutoTags" minOccurs="0"/>
                <xsd:element ref="ns2:MediaServiceOCR" minOccurs="0"/>
                <xsd:element ref="ns2:MediaServiceLocation" minOccurs="0"/>
                <xsd:element ref="ns3:SharedWithUsers" minOccurs="0"/>
                <xsd:element ref="ns3:SharedWithDetails" minOccurs="0"/>
                <xsd:element ref="ns2:MediaServiceGenerationTime" minOccurs="0"/>
                <xsd:element ref="ns2:MediaServiceEventHashCode" minOccurs="0"/>
                <xsd:element ref="ns2:MediaServiceAutoKeyPoints" minOccurs="0"/>
                <xsd:element ref="ns2:MediaServiceKeyPoints" minOccurs="0"/>
                <xsd:element ref="ns2:MediaLengthInSeconds" minOccurs="0"/>
                <xsd:element ref="ns2:lcf76f155ced4ddcb4097134ff3c332f" minOccurs="0"/>
                <xsd:element ref="ns2:eDoc" minOccurs="0"/>
                <xsd:element ref="ns2:MediaServiceObjectDetectorVersion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67eaf99-71e5-4236-936b-5e385c4b13aa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OCR" ma:index="12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3" nillable="true" ma:displayName="MediaServiceLocation" ma:internalName="MediaServiceLocation" ma:readOnly="true">
      <xsd:simpleType>
        <xsd:restriction base="dms:Text"/>
      </xsd:simpleType>
    </xsd:element>
    <xsd:element name="MediaServiceGenerationTime" ma:index="16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7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8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9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0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2" nillable="true" ma:taxonomy="true" ma:internalName="lcf76f155ced4ddcb4097134ff3c332f" ma:taxonomyFieldName="MediaServiceImageTags" ma:displayName="Billedmærker" ma:readOnly="false" ma:fieldId="{5cf76f15-5ced-4ddc-b409-7134ff3c332f}" ma:taxonomyMulti="true" ma:sspId="e6a412d2-aea5-45d9-add9-4615ec186553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eDoc" ma:index="23" nillable="true" ma:displayName="eDoc" ma:internalName="eDoc">
      <xsd:simpleType>
        <xsd:restriction base="dms:Text"/>
      </xsd:simpleType>
    </xsd:element>
    <xsd:element name="MediaServiceObjectDetectorVersions" ma:index="24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e2f16e8-565f-4617-9738-a832f18150dc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Delt med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lt med detaljer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dholdstype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8B91A807-9D9D-45D6-9CD5-1AF40CA059B7}">
  <ds:schemaRefs>
    <ds:schemaRef ds:uri="http://schemas.microsoft.com/office/2006/metadata/properties"/>
    <ds:schemaRef ds:uri="http://schemas.microsoft.com/office/infopath/2007/PartnerControls"/>
    <ds:schemaRef ds:uri="ce7eb70e-ce64-458a-9aec-1c147ecc91f1"/>
    <ds:schemaRef ds:uri="4302f46b-67ed-4719-89e3-910f5df41b51"/>
  </ds:schemaRefs>
</ds:datastoreItem>
</file>

<file path=customXml/itemProps2.xml><?xml version="1.0" encoding="utf-8"?>
<ds:datastoreItem xmlns:ds="http://schemas.openxmlformats.org/officeDocument/2006/customXml" ds:itemID="{83BC5C94-E01F-4B4E-BED8-E277EB0C8FE9}"/>
</file>

<file path=customXml/itemProps3.xml><?xml version="1.0" encoding="utf-8"?>
<ds:datastoreItem xmlns:ds="http://schemas.openxmlformats.org/officeDocument/2006/customXml" ds:itemID="{AA2B9C30-D291-4178-A03C-0EF3CC70D180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70</TotalTime>
  <Words>959</Words>
  <Application>Microsoft Office PowerPoint</Application>
  <PresentationFormat>Widescreen</PresentationFormat>
  <Paragraphs>133</Paragraphs>
  <Slides>24</Slides>
  <Notes>0</Notes>
  <HiddenSlides>0</HiddenSlides>
  <MMClips>0</MMClips>
  <ScaleCrop>false</ScaleCrop>
  <HeadingPairs>
    <vt:vector size="6" baseType="variant">
      <vt:variant>
        <vt:lpstr>Benyttede skrifttyper</vt:lpstr>
      </vt:variant>
      <vt:variant>
        <vt:i4>4</vt:i4>
      </vt:variant>
      <vt:variant>
        <vt:lpstr>Tema</vt:lpstr>
      </vt:variant>
      <vt:variant>
        <vt:i4>1</vt:i4>
      </vt:variant>
      <vt:variant>
        <vt:lpstr>Slidetitler</vt:lpstr>
      </vt:variant>
      <vt:variant>
        <vt:i4>24</vt:i4>
      </vt:variant>
    </vt:vector>
  </HeadingPairs>
  <TitlesOfParts>
    <vt:vector size="29" baseType="lpstr">
      <vt:lpstr>Arial</vt:lpstr>
      <vt:lpstr>Calibri</vt:lpstr>
      <vt:lpstr>Calibri Light</vt:lpstr>
      <vt:lpstr>Wingdings</vt:lpstr>
      <vt:lpstr>Kontortema</vt:lpstr>
      <vt:lpstr>Dagens program</vt:lpstr>
      <vt:lpstr>PowerPoint-præsentation</vt:lpstr>
      <vt:lpstr>Dansk deltagelse: </vt:lpstr>
      <vt:lpstr>Åbningscermoni </vt:lpstr>
      <vt:lpstr>Nyt om stokke</vt:lpstr>
      <vt:lpstr>Hvad kan vi bruge den viden til ?</vt:lpstr>
      <vt:lpstr>Nye stokketyper</vt:lpstr>
      <vt:lpstr>Nye stokketyper</vt:lpstr>
      <vt:lpstr>Analyse redskab</vt:lpstr>
      <vt:lpstr>Hvordan kan vi bruge det I praksis</vt:lpstr>
      <vt:lpstr>Analyse redskab</vt:lpstr>
      <vt:lpstr>"O" i O&amp;M </vt:lpstr>
      <vt:lpstr>"O" i O&amp;M </vt:lpstr>
      <vt:lpstr>Hvad gør du som instruktør</vt:lpstr>
      <vt:lpstr>Eksempel fra praksis</vt:lpstr>
      <vt:lpstr>Børn på hesteryg</vt:lpstr>
      <vt:lpstr>Kørestols mobility</vt:lpstr>
      <vt:lpstr>Brug af 3D til "Begrebslig gørelse"</vt:lpstr>
      <vt:lpstr>Pause  12.10 - 12.20</vt:lpstr>
      <vt:lpstr>Stokke afprøvning</vt:lpstr>
      <vt:lpstr>Workshop/sparring</vt:lpstr>
      <vt:lpstr>          Opsamling</vt:lpstr>
      <vt:lpstr>Rapport Naviblind fra et brugerperspektiv</vt:lpstr>
      <vt:lpstr>            TAK 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Camilla Kjær Madsen</dc:creator>
  <cp:lastModifiedBy>Anna Ingeborg Linnet</cp:lastModifiedBy>
  <cp:revision>849</cp:revision>
  <dcterms:created xsi:type="dcterms:W3CDTF">2023-08-16T09:06:49Z</dcterms:created>
  <dcterms:modified xsi:type="dcterms:W3CDTF">2023-12-18T10:17:56Z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0x010100A339B3FC3F6FDF48B290849B44634643</vt:lpwstr>
  </property>
  <property fmtid="{D5CDD505-2E9C-101B-9397-08002B2CF9AE}" pid="3" name="MediaServiceImageTags">
    <vt:lpwstr/>
  </property>
  <property fmtid="{D5CDD505-2E9C-101B-9397-08002B2CF9AE}" pid="4" name="Sensitivity">
    <vt:lpwstr/>
  </property>
  <property fmtid="{D5CDD505-2E9C-101B-9397-08002B2CF9AE}" pid="5" name="TaxCatchAll">
    <vt:lpwstr/>
  </property>
  <property fmtid="{D5CDD505-2E9C-101B-9397-08002B2CF9AE}" pid="6" name="j2c2601e249f4d2993f2fcc4fe83f7c1">
    <vt:lpwstr/>
  </property>
</Properties>
</file>