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5" r:id="rId2"/>
    <p:sldId id="273" r:id="rId3"/>
    <p:sldId id="277" r:id="rId4"/>
    <p:sldId id="279" r:id="rId5"/>
    <p:sldId id="280" r:id="rId6"/>
    <p:sldId id="272" r:id="rId7"/>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4660"/>
  </p:normalViewPr>
  <p:slideViewPr>
    <p:cSldViewPr snapToGrid="0">
      <p:cViewPr varScale="1">
        <p:scale>
          <a:sx n="119" d="100"/>
          <a:sy n="119" d="100"/>
        </p:scale>
        <p:origin x="84" y="204"/>
      </p:cViewPr>
      <p:guideLst/>
    </p:cSldViewPr>
  </p:slideViewPr>
  <p:notesTextViewPr>
    <p:cViewPr>
      <p:scale>
        <a:sx n="1" d="1"/>
        <a:sy n="1" d="1"/>
      </p:scale>
      <p:origin x="0" y="-492"/>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8D4551-CEE3-45C7-81AE-61190E692053}" type="datetimeFigureOut">
              <a:rPr lang="da-DK" smtClean="0"/>
              <a:t>14-11-2024</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FB1C6F-9BF3-439E-BBB6-4A186EBA453C}" type="slidenum">
              <a:rPr lang="da-DK" smtClean="0"/>
              <a:t>‹nr.›</a:t>
            </a:fld>
            <a:endParaRPr lang="da-DK"/>
          </a:p>
        </p:txBody>
      </p:sp>
    </p:spTree>
    <p:extLst>
      <p:ext uri="{BB962C8B-B14F-4D97-AF65-F5344CB8AC3E}">
        <p14:creationId xmlns:p14="http://schemas.microsoft.com/office/powerpoint/2010/main" val="4068003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Praksis i forhold til forskelsanalysen </a:t>
            </a:r>
          </a:p>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 </a:t>
            </a:r>
          </a:p>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Perspektivering og perspektivskifte </a:t>
            </a:r>
          </a:p>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Perspektiv</a:t>
            </a:r>
          </a:p>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Analyse af den konkrete opgave med hensyn til faglighed og synmæssige udfordringer.</a:t>
            </a:r>
          </a:p>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Få klarhed over opgaven struktur og udmøntning </a:t>
            </a:r>
          </a:p>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 </a:t>
            </a:r>
          </a:p>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Perspektivskifte </a:t>
            </a:r>
          </a:p>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Hvordan kan opgaven anskues ud fra flere synsvinkler </a:t>
            </a:r>
          </a:p>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Mål, middel, metoder </a:t>
            </a:r>
          </a:p>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Afklaring af ansvarsområder </a:t>
            </a:r>
          </a:p>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 </a:t>
            </a:r>
          </a:p>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Indgangsvinkel i Hvidbogen om at flytte selvstændighedsfokus til relationens betydning mellem arbejdstager og arbejdsgiver mht. opgaveløsning.</a:t>
            </a:r>
          </a:p>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Og et afsæt i ICF-modellen med primær fokus på omgivelses faktorer og personlige faktorer.</a:t>
            </a:r>
          </a:p>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Perspektivskifte på opgaven syn – faglighed – opgaveløsning.</a:t>
            </a:r>
          </a:p>
          <a:p>
            <a:endParaRPr lang="da-DK" dirty="0"/>
          </a:p>
        </p:txBody>
      </p:sp>
      <p:sp>
        <p:nvSpPr>
          <p:cNvPr id="4" name="Pladsholder til slidenummer 3"/>
          <p:cNvSpPr>
            <a:spLocks noGrp="1"/>
          </p:cNvSpPr>
          <p:nvPr>
            <p:ph type="sldNum" sz="quarter" idx="5"/>
          </p:nvPr>
        </p:nvSpPr>
        <p:spPr/>
        <p:txBody>
          <a:bodyPr/>
          <a:lstStyle/>
          <a:p>
            <a:fld id="{FBFB1C6F-9BF3-439E-BBB6-4A186EBA453C}" type="slidenum">
              <a:rPr lang="da-DK" smtClean="0"/>
              <a:t>2</a:t>
            </a:fld>
            <a:endParaRPr lang="da-DK"/>
          </a:p>
        </p:txBody>
      </p:sp>
    </p:spTree>
    <p:extLst>
      <p:ext uri="{BB962C8B-B14F-4D97-AF65-F5344CB8AC3E}">
        <p14:creationId xmlns:p14="http://schemas.microsoft.com/office/powerpoint/2010/main" val="4109320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a:solidFill>
                  <a:srgbClr val="FF0000"/>
                </a:solidFill>
                <a:latin typeface="K2D" panose="00000500000000000000" pitchFamily="2" charset="-34"/>
                <a:cs typeface="K2D" panose="00000500000000000000" pitchFamily="2" charset="-34"/>
              </a:rPr>
              <a:t>Netop det omkringliggende samfunds tilgængelighed er afgørende for at kunne anvende relationer som en kompenserende strategi. Derfor arbejdes der på at </a:t>
            </a:r>
            <a:r>
              <a:rPr lang="da-DK" sz="1200" dirty="0" err="1">
                <a:solidFill>
                  <a:srgbClr val="FF0000"/>
                </a:solidFill>
                <a:latin typeface="K2D" panose="00000500000000000000" pitchFamily="2" charset="-34"/>
                <a:cs typeface="K2D" panose="00000500000000000000" pitchFamily="2" charset="-34"/>
              </a:rPr>
              <a:t>afstigmatisere</a:t>
            </a:r>
            <a:r>
              <a:rPr lang="da-DK" sz="1200" dirty="0">
                <a:solidFill>
                  <a:srgbClr val="FF0000"/>
                </a:solidFill>
                <a:latin typeface="K2D" panose="00000500000000000000" pitchFamily="2" charset="-34"/>
                <a:cs typeface="K2D" panose="00000500000000000000" pitchFamily="2" charset="-34"/>
              </a:rPr>
              <a:t>, inkludere, autentiske relationer, dvs. ikke bare tålt arbejde som en godgørende handling, men jobs baseret på faglighed, hvor den kompenserende strategi ikke kun er fra personen med nedsat syn, men også fra personen der ansætter. Derfor skal der arbejdes på at skabe en kultur hvor det er helt naturligt at arbejdsgiver kender til de kompenserende strategier der kan tilbydes og at </a:t>
            </a:r>
            <a:r>
              <a:rPr lang="da-DK" sz="1200" dirty="0" err="1">
                <a:solidFill>
                  <a:srgbClr val="FF0000"/>
                </a:solidFill>
                <a:latin typeface="K2D" panose="00000500000000000000" pitchFamily="2" charset="-34"/>
                <a:cs typeface="K2D" panose="00000500000000000000" pitchFamily="2" charset="-34"/>
              </a:rPr>
              <a:t>arbejdsøger</a:t>
            </a:r>
            <a:r>
              <a:rPr lang="da-DK" sz="1200" dirty="0">
                <a:solidFill>
                  <a:srgbClr val="FF0000"/>
                </a:solidFill>
                <a:latin typeface="K2D" panose="00000500000000000000" pitchFamily="2" charset="-34"/>
                <a:cs typeface="K2D" panose="00000500000000000000" pitchFamily="2" charset="-34"/>
              </a:rPr>
              <a:t> gør det lige så, så de gennem en ligeværdig relation kan drøfte hvorvidt det har afgørende betydning for at jobbet kan besættes eller ej. </a:t>
            </a:r>
          </a:p>
          <a:p>
            <a:endParaRPr lang="da-DK" dirty="0"/>
          </a:p>
        </p:txBody>
      </p:sp>
      <p:sp>
        <p:nvSpPr>
          <p:cNvPr id="4" name="Pladsholder til slidenummer 3"/>
          <p:cNvSpPr>
            <a:spLocks noGrp="1"/>
          </p:cNvSpPr>
          <p:nvPr>
            <p:ph type="sldNum" sz="quarter" idx="5"/>
          </p:nvPr>
        </p:nvSpPr>
        <p:spPr/>
        <p:txBody>
          <a:bodyPr/>
          <a:lstStyle/>
          <a:p>
            <a:fld id="{FBFB1C6F-9BF3-439E-BBB6-4A186EBA453C}" type="slidenum">
              <a:rPr lang="da-DK" smtClean="0"/>
              <a:t>3</a:t>
            </a:fld>
            <a:endParaRPr lang="da-DK"/>
          </a:p>
        </p:txBody>
      </p:sp>
    </p:spTree>
    <p:extLst>
      <p:ext uri="{BB962C8B-B14F-4D97-AF65-F5344CB8AC3E}">
        <p14:creationId xmlns:p14="http://schemas.microsoft.com/office/powerpoint/2010/main" val="2944012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Øvelse </a:t>
            </a:r>
          </a:p>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Stå på gulvet med en usynlig linje </a:t>
            </a:r>
          </a:p>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På den ene side er opgaven/udfordringen/indsatsen </a:t>
            </a:r>
          </a:p>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På den anden side er henholdsvis – det faglige og det synsmæssige </a:t>
            </a:r>
          </a:p>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Nu bringes faglighed og syn hver for sig ”over stregen/linjen” med forskellige perspektiver </a:t>
            </a:r>
          </a:p>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Der skrives ned – efterfølgende drøftelse at mulige løsningmuligheder. </a:t>
            </a:r>
          </a:p>
          <a:p>
            <a:endParaRPr lang="da-DK" dirty="0"/>
          </a:p>
        </p:txBody>
      </p:sp>
      <p:sp>
        <p:nvSpPr>
          <p:cNvPr id="4" name="Pladsholder til slidenummer 3"/>
          <p:cNvSpPr>
            <a:spLocks noGrp="1"/>
          </p:cNvSpPr>
          <p:nvPr>
            <p:ph type="sldNum" sz="quarter" idx="5"/>
          </p:nvPr>
        </p:nvSpPr>
        <p:spPr/>
        <p:txBody>
          <a:bodyPr/>
          <a:lstStyle/>
          <a:p>
            <a:fld id="{FBFB1C6F-9BF3-439E-BBB6-4A186EBA453C}" type="slidenum">
              <a:rPr lang="da-DK" smtClean="0"/>
              <a:t>4</a:t>
            </a:fld>
            <a:endParaRPr lang="da-DK"/>
          </a:p>
        </p:txBody>
      </p:sp>
    </p:spTree>
    <p:extLst>
      <p:ext uri="{BB962C8B-B14F-4D97-AF65-F5344CB8AC3E}">
        <p14:creationId xmlns:p14="http://schemas.microsoft.com/office/powerpoint/2010/main" val="1184295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Tegn en trekant </a:t>
            </a:r>
          </a:p>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1 Opgave/kerneopgave</a:t>
            </a:r>
          </a:p>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2 Faglighed</a:t>
            </a:r>
          </a:p>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3 Synsudfordring </a:t>
            </a:r>
          </a:p>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Tallene symboliserer hvert sit hjørne </a:t>
            </a:r>
          </a:p>
          <a:p>
            <a:pPr>
              <a:lnSpc>
                <a:spcPct val="107000"/>
              </a:lnSpc>
              <a:spcAft>
                <a:spcPts val="800"/>
              </a:spcAft>
            </a:pPr>
            <a:r>
              <a:rPr lang="da-DK" sz="1800" kern="100" dirty="0">
                <a:effectLst/>
                <a:latin typeface="K2D" panose="00000500000000000000" pitchFamily="2" charset="-34"/>
                <a:ea typeface="Aptos" panose="020B0004020202020204" pitchFamily="34" charset="0"/>
                <a:cs typeface="K2D" panose="00000500000000000000" pitchFamily="2" charset="-34"/>
              </a:rPr>
              <a:t>Hvilken indsats/fokus skal der til for at få balance </a:t>
            </a:r>
            <a:r>
              <a:rPr lang="da-DK" sz="1800" kern="100" dirty="0" err="1">
                <a:effectLst/>
                <a:latin typeface="K2D" panose="00000500000000000000" pitchFamily="2" charset="-34"/>
                <a:ea typeface="Aptos" panose="020B0004020202020204" pitchFamily="34" charset="0"/>
                <a:cs typeface="K2D" panose="00000500000000000000" pitchFamily="2" charset="-34"/>
              </a:rPr>
              <a:t>st</a:t>
            </a:r>
            <a:r>
              <a:rPr lang="da-DK" sz="1800" kern="100" dirty="0">
                <a:effectLst/>
                <a:latin typeface="K2D" panose="00000500000000000000" pitchFamily="2" charset="-34"/>
                <a:ea typeface="Aptos" panose="020B0004020202020204" pitchFamily="34" charset="0"/>
                <a:cs typeface="K2D" panose="00000500000000000000" pitchFamily="2" charset="-34"/>
              </a:rPr>
              <a:t> trekanten kan stå fast på bundlinjen </a:t>
            </a:r>
          </a:p>
          <a:p>
            <a:endParaRPr lang="da-DK" dirty="0"/>
          </a:p>
        </p:txBody>
      </p:sp>
      <p:sp>
        <p:nvSpPr>
          <p:cNvPr id="4" name="Pladsholder til slidenummer 3"/>
          <p:cNvSpPr>
            <a:spLocks noGrp="1"/>
          </p:cNvSpPr>
          <p:nvPr>
            <p:ph type="sldNum" sz="quarter" idx="5"/>
          </p:nvPr>
        </p:nvSpPr>
        <p:spPr/>
        <p:txBody>
          <a:bodyPr/>
          <a:lstStyle/>
          <a:p>
            <a:fld id="{FBFB1C6F-9BF3-439E-BBB6-4A186EBA453C}" type="slidenum">
              <a:rPr lang="da-DK" smtClean="0"/>
              <a:t>6</a:t>
            </a:fld>
            <a:endParaRPr lang="da-DK"/>
          </a:p>
        </p:txBody>
      </p:sp>
    </p:spTree>
    <p:extLst>
      <p:ext uri="{BB962C8B-B14F-4D97-AF65-F5344CB8AC3E}">
        <p14:creationId xmlns:p14="http://schemas.microsoft.com/office/powerpoint/2010/main" val="3342993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E0F040-78C7-11C1-2A76-C2674E1D6E62}"/>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DD5E191F-079B-118C-D358-0E3182BF3C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76ED22FF-1BCF-3EF5-4880-61767C4DC995}"/>
              </a:ext>
            </a:extLst>
          </p:cNvPr>
          <p:cNvSpPr>
            <a:spLocks noGrp="1"/>
          </p:cNvSpPr>
          <p:nvPr>
            <p:ph type="dt" sz="half" idx="10"/>
          </p:nvPr>
        </p:nvSpPr>
        <p:spPr/>
        <p:txBody>
          <a:bodyPr/>
          <a:lstStyle/>
          <a:p>
            <a:fld id="{110FD354-0D70-4384-87EE-79F92D7DF628}" type="datetimeFigureOut">
              <a:rPr lang="da-DK" smtClean="0"/>
              <a:t>14-11-2024</a:t>
            </a:fld>
            <a:endParaRPr lang="da-DK"/>
          </a:p>
        </p:txBody>
      </p:sp>
      <p:sp>
        <p:nvSpPr>
          <p:cNvPr id="5" name="Pladsholder til sidefod 4">
            <a:extLst>
              <a:ext uri="{FF2B5EF4-FFF2-40B4-BE49-F238E27FC236}">
                <a16:creationId xmlns:a16="http://schemas.microsoft.com/office/drawing/2014/main" id="{D9C04228-9C69-7B9C-6BAD-76AB72519D4F}"/>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1957A9B1-DE7E-A45E-A698-D83D6ECC18CA}"/>
              </a:ext>
            </a:extLst>
          </p:cNvPr>
          <p:cNvSpPr>
            <a:spLocks noGrp="1"/>
          </p:cNvSpPr>
          <p:nvPr>
            <p:ph type="sldNum" sz="quarter" idx="12"/>
          </p:nvPr>
        </p:nvSpPr>
        <p:spPr/>
        <p:txBody>
          <a:bodyPr/>
          <a:lstStyle/>
          <a:p>
            <a:fld id="{77400D0E-A07C-4776-8CB9-7E2D03049A38}" type="slidenum">
              <a:rPr lang="da-DK" smtClean="0"/>
              <a:t>‹nr.›</a:t>
            </a:fld>
            <a:endParaRPr lang="da-DK"/>
          </a:p>
        </p:txBody>
      </p:sp>
    </p:spTree>
    <p:extLst>
      <p:ext uri="{BB962C8B-B14F-4D97-AF65-F5344CB8AC3E}">
        <p14:creationId xmlns:p14="http://schemas.microsoft.com/office/powerpoint/2010/main" val="1257024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91D57E-4C61-97CE-E393-E9236FC928A3}"/>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B6AB71D0-3D63-B11A-C9C0-C48DD7082919}"/>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0D4343D5-4472-33F7-ABD4-654DEEA6EDD9}"/>
              </a:ext>
            </a:extLst>
          </p:cNvPr>
          <p:cNvSpPr>
            <a:spLocks noGrp="1"/>
          </p:cNvSpPr>
          <p:nvPr>
            <p:ph type="dt" sz="half" idx="10"/>
          </p:nvPr>
        </p:nvSpPr>
        <p:spPr/>
        <p:txBody>
          <a:bodyPr/>
          <a:lstStyle/>
          <a:p>
            <a:fld id="{110FD354-0D70-4384-87EE-79F92D7DF628}" type="datetimeFigureOut">
              <a:rPr lang="da-DK" smtClean="0"/>
              <a:t>14-11-2024</a:t>
            </a:fld>
            <a:endParaRPr lang="da-DK"/>
          </a:p>
        </p:txBody>
      </p:sp>
      <p:sp>
        <p:nvSpPr>
          <p:cNvPr id="5" name="Pladsholder til sidefod 4">
            <a:extLst>
              <a:ext uri="{FF2B5EF4-FFF2-40B4-BE49-F238E27FC236}">
                <a16:creationId xmlns:a16="http://schemas.microsoft.com/office/drawing/2014/main" id="{FC6E6665-1299-C459-4D7B-ACCDD16621B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19BB30A7-A0DF-5D94-7B62-065EC8BE033C}"/>
              </a:ext>
            </a:extLst>
          </p:cNvPr>
          <p:cNvSpPr>
            <a:spLocks noGrp="1"/>
          </p:cNvSpPr>
          <p:nvPr>
            <p:ph type="sldNum" sz="quarter" idx="12"/>
          </p:nvPr>
        </p:nvSpPr>
        <p:spPr/>
        <p:txBody>
          <a:bodyPr/>
          <a:lstStyle/>
          <a:p>
            <a:fld id="{77400D0E-A07C-4776-8CB9-7E2D03049A38}" type="slidenum">
              <a:rPr lang="da-DK" smtClean="0"/>
              <a:t>‹nr.›</a:t>
            </a:fld>
            <a:endParaRPr lang="da-DK"/>
          </a:p>
        </p:txBody>
      </p:sp>
    </p:spTree>
    <p:extLst>
      <p:ext uri="{BB962C8B-B14F-4D97-AF65-F5344CB8AC3E}">
        <p14:creationId xmlns:p14="http://schemas.microsoft.com/office/powerpoint/2010/main" val="4159242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906E76FB-1078-F665-675D-AD6518DD816E}"/>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EA0D1C33-D349-E92A-9A3E-258050915F77}"/>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F17304BC-0C39-B86B-10DF-6E877AC204D6}"/>
              </a:ext>
            </a:extLst>
          </p:cNvPr>
          <p:cNvSpPr>
            <a:spLocks noGrp="1"/>
          </p:cNvSpPr>
          <p:nvPr>
            <p:ph type="dt" sz="half" idx="10"/>
          </p:nvPr>
        </p:nvSpPr>
        <p:spPr/>
        <p:txBody>
          <a:bodyPr/>
          <a:lstStyle/>
          <a:p>
            <a:fld id="{110FD354-0D70-4384-87EE-79F92D7DF628}" type="datetimeFigureOut">
              <a:rPr lang="da-DK" smtClean="0"/>
              <a:t>14-11-2024</a:t>
            </a:fld>
            <a:endParaRPr lang="da-DK"/>
          </a:p>
        </p:txBody>
      </p:sp>
      <p:sp>
        <p:nvSpPr>
          <p:cNvPr id="5" name="Pladsholder til sidefod 4">
            <a:extLst>
              <a:ext uri="{FF2B5EF4-FFF2-40B4-BE49-F238E27FC236}">
                <a16:creationId xmlns:a16="http://schemas.microsoft.com/office/drawing/2014/main" id="{4C4B2165-586F-7B7E-C067-8186CFC1AC11}"/>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FF9FA46-4023-9F53-4431-E91AA3E84EC2}"/>
              </a:ext>
            </a:extLst>
          </p:cNvPr>
          <p:cNvSpPr>
            <a:spLocks noGrp="1"/>
          </p:cNvSpPr>
          <p:nvPr>
            <p:ph type="sldNum" sz="quarter" idx="12"/>
          </p:nvPr>
        </p:nvSpPr>
        <p:spPr/>
        <p:txBody>
          <a:bodyPr/>
          <a:lstStyle/>
          <a:p>
            <a:fld id="{77400D0E-A07C-4776-8CB9-7E2D03049A38}" type="slidenum">
              <a:rPr lang="da-DK" smtClean="0"/>
              <a:t>‹nr.›</a:t>
            </a:fld>
            <a:endParaRPr lang="da-DK"/>
          </a:p>
        </p:txBody>
      </p:sp>
    </p:spTree>
    <p:extLst>
      <p:ext uri="{BB962C8B-B14F-4D97-AF65-F5344CB8AC3E}">
        <p14:creationId xmlns:p14="http://schemas.microsoft.com/office/powerpoint/2010/main" val="936307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el og tekst - Vejle med Vilje">
    <p:spTree>
      <p:nvGrpSpPr>
        <p:cNvPr id="1" name=""/>
        <p:cNvGrpSpPr/>
        <p:nvPr/>
      </p:nvGrpSpPr>
      <p:grpSpPr>
        <a:xfrm>
          <a:off x="0" y="0"/>
          <a:ext cx="0" cy="0"/>
          <a:chOff x="0" y="0"/>
          <a:chExt cx="0" cy="0"/>
        </a:xfrm>
      </p:grpSpPr>
      <p:pic>
        <p:nvPicPr>
          <p:cNvPr id="10" name="Billed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5923027"/>
            <a:ext cx="12192000" cy="932687"/>
          </a:xfrm>
          <a:prstGeom prst="rect">
            <a:avLst/>
          </a:prstGeom>
        </p:spPr>
      </p:pic>
      <p:sp>
        <p:nvSpPr>
          <p:cNvPr id="4" name="Titel 1"/>
          <p:cNvSpPr>
            <a:spLocks noGrp="1"/>
          </p:cNvSpPr>
          <p:nvPr>
            <p:ph type="title"/>
          </p:nvPr>
        </p:nvSpPr>
        <p:spPr>
          <a:xfrm>
            <a:off x="778486" y="404666"/>
            <a:ext cx="10723653" cy="401637"/>
          </a:xfrm>
          <a:prstGeom prst="rect">
            <a:avLst/>
          </a:prstGeom>
        </p:spPr>
        <p:txBody>
          <a:bodyPr/>
          <a:lstStyle>
            <a:lvl1pPr>
              <a:defRPr sz="2600" b="1">
                <a:latin typeface="Georgia" panose="02040502050405020303" pitchFamily="18" charset="0"/>
                <a:ea typeface="Verdana" panose="020B0604030504040204" pitchFamily="34" charset="0"/>
                <a:cs typeface="Verdana" panose="020B0604030504040204" pitchFamily="34" charset="0"/>
              </a:defRPr>
            </a:lvl1pPr>
          </a:lstStyle>
          <a:p>
            <a:r>
              <a:rPr lang="da-DK"/>
              <a:t>Klik for at redigere i master</a:t>
            </a:r>
            <a:endParaRPr lang="da-DK" dirty="0"/>
          </a:p>
        </p:txBody>
      </p:sp>
      <p:pic>
        <p:nvPicPr>
          <p:cNvPr id="9" name="Billede 8" descr="Logo - Vejle med Vilje sh.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168342" y="5270806"/>
            <a:ext cx="2547193" cy="1307365"/>
          </a:xfrm>
          <a:prstGeom prst="rect">
            <a:avLst/>
          </a:prstGeom>
        </p:spPr>
      </p:pic>
      <p:pic>
        <p:nvPicPr>
          <p:cNvPr id="8" name="Billede 7" descr="Logo - En del af trekantområdet sh.png"/>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776571" y="6525344"/>
            <a:ext cx="2483421" cy="134112"/>
          </a:xfrm>
          <a:prstGeom prst="rect">
            <a:avLst/>
          </a:prstGeom>
        </p:spPr>
      </p:pic>
      <p:sp>
        <p:nvSpPr>
          <p:cNvPr id="7" name="Content Placeholder 2"/>
          <p:cNvSpPr>
            <a:spLocks noGrp="1"/>
          </p:cNvSpPr>
          <p:nvPr>
            <p:ph idx="1"/>
          </p:nvPr>
        </p:nvSpPr>
        <p:spPr>
          <a:xfrm>
            <a:off x="776571" y="1340768"/>
            <a:ext cx="10725568" cy="3816424"/>
          </a:xfrm>
          <a:prstGeom prst="rect">
            <a:avLst/>
          </a:prstGeom>
        </p:spPr>
        <p:txBody>
          <a:bodyPr/>
          <a:lstStyle>
            <a:lvl1pPr marL="230400" indent="-230400">
              <a:lnSpc>
                <a:spcPct val="90000"/>
              </a:lnSpc>
              <a:spcBef>
                <a:spcPts val="1600"/>
              </a:spcBef>
              <a:buSzPct val="100000"/>
              <a:buFont typeface="Arial" panose="020B0604020202020204" pitchFamily="34" charset="0"/>
              <a:buChar char="•"/>
              <a:defRPr sz="2400">
                <a:latin typeface="Georgia" panose="02040502050405020303" pitchFamily="18" charset="0"/>
              </a:defRPr>
            </a:lvl1pPr>
            <a:lvl2pPr marL="547200" indent="-230400">
              <a:lnSpc>
                <a:spcPct val="90000"/>
              </a:lnSpc>
              <a:spcBef>
                <a:spcPts val="1000"/>
              </a:spcBef>
              <a:buSzPct val="100000"/>
              <a:defRPr sz="2000">
                <a:latin typeface="Georgia" panose="02040502050405020303" pitchFamily="18" charset="0"/>
              </a:defRPr>
            </a:lvl2pPr>
            <a:lvl3pPr marL="824400" indent="-230400">
              <a:lnSpc>
                <a:spcPct val="90000"/>
              </a:lnSpc>
              <a:spcBef>
                <a:spcPts val="800"/>
              </a:spcBef>
              <a:buSzPct val="101000"/>
              <a:buFont typeface="Georgia" panose="02040502050405020303" pitchFamily="18" charset="0"/>
              <a:buChar char="−"/>
              <a:defRPr sz="1800">
                <a:latin typeface="Georgia" panose="02040502050405020303" pitchFamily="18" charset="0"/>
              </a:defRPr>
            </a:lvl3pPr>
            <a:lvl4pPr marL="824400" indent="-230400">
              <a:spcBef>
                <a:spcPts val="1200"/>
              </a:spcBef>
              <a:buSzPct val="125000"/>
              <a:defRPr sz="1400"/>
            </a:lvl4pPr>
          </a:lstStyle>
          <a:p>
            <a:pPr lvl="0"/>
            <a:r>
              <a:rPr lang="da-DK"/>
              <a:t>Rediger typografien i masterens</a:t>
            </a:r>
          </a:p>
          <a:p>
            <a:pPr lvl="1"/>
            <a:r>
              <a:rPr lang="da-DK"/>
              <a:t>Andet niveau</a:t>
            </a:r>
          </a:p>
          <a:p>
            <a:pPr lvl="2"/>
            <a:r>
              <a:rPr lang="da-DK"/>
              <a:t>Tredje niveau</a:t>
            </a:r>
          </a:p>
        </p:txBody>
      </p:sp>
    </p:spTree>
    <p:extLst>
      <p:ext uri="{BB962C8B-B14F-4D97-AF65-F5344CB8AC3E}">
        <p14:creationId xmlns:p14="http://schemas.microsoft.com/office/powerpoint/2010/main" val="66372663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Forside">
    <p:spTree>
      <p:nvGrpSpPr>
        <p:cNvPr id="1" name=""/>
        <p:cNvGrpSpPr/>
        <p:nvPr/>
      </p:nvGrpSpPr>
      <p:grpSpPr>
        <a:xfrm>
          <a:off x="0" y="0"/>
          <a:ext cx="0" cy="0"/>
          <a:chOff x="0" y="0"/>
          <a:chExt cx="0" cy="0"/>
        </a:xfrm>
      </p:grpSpPr>
      <p:pic>
        <p:nvPicPr>
          <p:cNvPr id="4" name="Billede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 y="1"/>
            <a:ext cx="12191999" cy="6857999"/>
          </a:xfrm>
          <a:prstGeom prst="rect">
            <a:avLst/>
          </a:prstGeom>
        </p:spPr>
      </p:pic>
      <p:sp>
        <p:nvSpPr>
          <p:cNvPr id="5" name="Title 1"/>
          <p:cNvSpPr>
            <a:spLocks noGrp="1"/>
          </p:cNvSpPr>
          <p:nvPr>
            <p:ph type="ctrTitle"/>
          </p:nvPr>
        </p:nvSpPr>
        <p:spPr>
          <a:xfrm>
            <a:off x="-1" y="2852936"/>
            <a:ext cx="12192001" cy="720080"/>
          </a:xfrm>
          <a:prstGeom prst="rect">
            <a:avLst/>
          </a:prstGeom>
        </p:spPr>
        <p:txBody>
          <a:bodyPr anchor="b">
            <a:normAutofit/>
          </a:bodyPr>
          <a:lstStyle>
            <a:lvl1pPr algn="ctr">
              <a:defRPr sz="3600" b="1">
                <a:solidFill>
                  <a:schemeClr val="bg1"/>
                </a:solidFill>
                <a:latin typeface="Georgia" panose="02040502050405020303" pitchFamily="18" charset="0"/>
              </a:defRPr>
            </a:lvl1pPr>
          </a:lstStyle>
          <a:p>
            <a:r>
              <a:rPr lang="da-DK"/>
              <a:t>Klik for at redigere i master</a:t>
            </a:r>
            <a:endParaRPr lang="en-US" dirty="0"/>
          </a:p>
        </p:txBody>
      </p:sp>
      <p:pic>
        <p:nvPicPr>
          <p:cNvPr id="7" name="Billede 6" descr="Logo - En del af trekantområdet sh.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76571" y="6525943"/>
            <a:ext cx="2483421" cy="132914"/>
          </a:xfrm>
          <a:prstGeom prst="rect">
            <a:avLst/>
          </a:prstGeom>
        </p:spPr>
      </p:pic>
      <p:sp>
        <p:nvSpPr>
          <p:cNvPr id="8" name="Tekstfelt 7"/>
          <p:cNvSpPr txBox="1"/>
          <p:nvPr userDrawn="1"/>
        </p:nvSpPr>
        <p:spPr>
          <a:xfrm>
            <a:off x="624000" y="332658"/>
            <a:ext cx="2495669" cy="288031"/>
          </a:xfrm>
          <a:prstGeom prst="rect">
            <a:avLst/>
          </a:prstGeom>
        </p:spPr>
        <p:txBody>
          <a:bodyPr wrap="square" rtlCol="0" anchor="b">
            <a:normAutofit/>
          </a:bodyPr>
          <a:lstStyle/>
          <a:p>
            <a:pPr algn="l"/>
            <a:fld id="{ABD664B5-9ED3-46D3-9925-A8EBB208C220}" type="datetime2">
              <a:rPr lang="da-DK" sz="1200" b="1" kern="0" smtClean="0">
                <a:solidFill>
                  <a:schemeClr val="bg1"/>
                </a:solidFill>
                <a:latin typeface="Georgia" panose="02040502050405020303" pitchFamily="18" charset="0"/>
              </a:rPr>
              <a:t>14. november 2024</a:t>
            </a:fld>
            <a:endParaRPr lang="da-DK" sz="1200" b="1" kern="0" dirty="0">
              <a:solidFill>
                <a:schemeClr val="bg1"/>
              </a:solidFill>
              <a:latin typeface="Georgia" panose="02040502050405020303" pitchFamily="18" charset="0"/>
            </a:endParaRPr>
          </a:p>
        </p:txBody>
      </p:sp>
      <p:pic>
        <p:nvPicPr>
          <p:cNvPr id="9" name="Billede 8"/>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0" y="5928782"/>
            <a:ext cx="12192000" cy="470916"/>
          </a:xfrm>
          <a:prstGeom prst="rect">
            <a:avLst/>
          </a:prstGeom>
        </p:spPr>
      </p:pic>
      <p:pic>
        <p:nvPicPr>
          <p:cNvPr id="11" name="Billede 10" descr="Logo - Vejle med Vilje sh.png"/>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9168342" y="5270806"/>
            <a:ext cx="2547193" cy="1307365"/>
          </a:xfrm>
          <a:prstGeom prst="rect">
            <a:avLst/>
          </a:prstGeom>
        </p:spPr>
      </p:pic>
    </p:spTree>
    <p:extLst>
      <p:ext uri="{BB962C8B-B14F-4D97-AF65-F5344CB8AC3E}">
        <p14:creationId xmlns:p14="http://schemas.microsoft.com/office/powerpoint/2010/main" val="47403663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EE8A3E-E99B-625B-3301-2289811BB62E}"/>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7A3A5A92-D132-CB30-BA8D-D5D154BC16C1}"/>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83654912-36EC-1014-3126-5B57D6C971AA}"/>
              </a:ext>
            </a:extLst>
          </p:cNvPr>
          <p:cNvSpPr>
            <a:spLocks noGrp="1"/>
          </p:cNvSpPr>
          <p:nvPr>
            <p:ph type="dt" sz="half" idx="10"/>
          </p:nvPr>
        </p:nvSpPr>
        <p:spPr/>
        <p:txBody>
          <a:bodyPr/>
          <a:lstStyle/>
          <a:p>
            <a:fld id="{110FD354-0D70-4384-87EE-79F92D7DF628}" type="datetimeFigureOut">
              <a:rPr lang="da-DK" smtClean="0"/>
              <a:t>14-11-2024</a:t>
            </a:fld>
            <a:endParaRPr lang="da-DK"/>
          </a:p>
        </p:txBody>
      </p:sp>
      <p:sp>
        <p:nvSpPr>
          <p:cNvPr id="5" name="Pladsholder til sidefod 4">
            <a:extLst>
              <a:ext uri="{FF2B5EF4-FFF2-40B4-BE49-F238E27FC236}">
                <a16:creationId xmlns:a16="http://schemas.microsoft.com/office/drawing/2014/main" id="{4DA9D52B-1B9A-4028-067A-D3C6911C7A7D}"/>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4B4FFABC-6184-C9DF-C28D-AEB9BD0C2D0E}"/>
              </a:ext>
            </a:extLst>
          </p:cNvPr>
          <p:cNvSpPr>
            <a:spLocks noGrp="1"/>
          </p:cNvSpPr>
          <p:nvPr>
            <p:ph type="sldNum" sz="quarter" idx="12"/>
          </p:nvPr>
        </p:nvSpPr>
        <p:spPr/>
        <p:txBody>
          <a:bodyPr/>
          <a:lstStyle/>
          <a:p>
            <a:fld id="{77400D0E-A07C-4776-8CB9-7E2D03049A38}" type="slidenum">
              <a:rPr lang="da-DK" smtClean="0"/>
              <a:t>‹nr.›</a:t>
            </a:fld>
            <a:endParaRPr lang="da-DK"/>
          </a:p>
        </p:txBody>
      </p:sp>
    </p:spTree>
    <p:extLst>
      <p:ext uri="{BB962C8B-B14F-4D97-AF65-F5344CB8AC3E}">
        <p14:creationId xmlns:p14="http://schemas.microsoft.com/office/powerpoint/2010/main" val="1920526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B5E8EC-6DB6-E93B-CC5D-DD4E567069CA}"/>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F2EE3411-7163-D365-13CE-7D3D7BC637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6F4806A8-BF31-8CDB-5B1A-E7EA2049EF48}"/>
              </a:ext>
            </a:extLst>
          </p:cNvPr>
          <p:cNvSpPr>
            <a:spLocks noGrp="1"/>
          </p:cNvSpPr>
          <p:nvPr>
            <p:ph type="dt" sz="half" idx="10"/>
          </p:nvPr>
        </p:nvSpPr>
        <p:spPr/>
        <p:txBody>
          <a:bodyPr/>
          <a:lstStyle/>
          <a:p>
            <a:fld id="{110FD354-0D70-4384-87EE-79F92D7DF628}" type="datetimeFigureOut">
              <a:rPr lang="da-DK" smtClean="0"/>
              <a:t>14-11-2024</a:t>
            </a:fld>
            <a:endParaRPr lang="da-DK"/>
          </a:p>
        </p:txBody>
      </p:sp>
      <p:sp>
        <p:nvSpPr>
          <p:cNvPr id="5" name="Pladsholder til sidefod 4">
            <a:extLst>
              <a:ext uri="{FF2B5EF4-FFF2-40B4-BE49-F238E27FC236}">
                <a16:creationId xmlns:a16="http://schemas.microsoft.com/office/drawing/2014/main" id="{ACD0CA25-4778-C5C8-8E0A-273C7115BBA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325E5323-C6BE-1C68-1B32-C1176E93069F}"/>
              </a:ext>
            </a:extLst>
          </p:cNvPr>
          <p:cNvSpPr>
            <a:spLocks noGrp="1"/>
          </p:cNvSpPr>
          <p:nvPr>
            <p:ph type="sldNum" sz="quarter" idx="12"/>
          </p:nvPr>
        </p:nvSpPr>
        <p:spPr/>
        <p:txBody>
          <a:bodyPr/>
          <a:lstStyle/>
          <a:p>
            <a:fld id="{77400D0E-A07C-4776-8CB9-7E2D03049A38}" type="slidenum">
              <a:rPr lang="da-DK" smtClean="0"/>
              <a:t>‹nr.›</a:t>
            </a:fld>
            <a:endParaRPr lang="da-DK"/>
          </a:p>
        </p:txBody>
      </p:sp>
    </p:spTree>
    <p:extLst>
      <p:ext uri="{BB962C8B-B14F-4D97-AF65-F5344CB8AC3E}">
        <p14:creationId xmlns:p14="http://schemas.microsoft.com/office/powerpoint/2010/main" val="486910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6A5116-730B-CE89-51C3-AA11762B5EEC}"/>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FE0C50A0-D149-2EE4-6C9F-D18DD42700AC}"/>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E0558CC6-900C-AD7D-FC0D-4EFE836C5A37}"/>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C320BBB1-25ED-EECA-B538-2CED79533D00}"/>
              </a:ext>
            </a:extLst>
          </p:cNvPr>
          <p:cNvSpPr>
            <a:spLocks noGrp="1"/>
          </p:cNvSpPr>
          <p:nvPr>
            <p:ph type="dt" sz="half" idx="10"/>
          </p:nvPr>
        </p:nvSpPr>
        <p:spPr/>
        <p:txBody>
          <a:bodyPr/>
          <a:lstStyle/>
          <a:p>
            <a:fld id="{110FD354-0D70-4384-87EE-79F92D7DF628}" type="datetimeFigureOut">
              <a:rPr lang="da-DK" smtClean="0"/>
              <a:t>14-11-2024</a:t>
            </a:fld>
            <a:endParaRPr lang="da-DK"/>
          </a:p>
        </p:txBody>
      </p:sp>
      <p:sp>
        <p:nvSpPr>
          <p:cNvPr id="6" name="Pladsholder til sidefod 5">
            <a:extLst>
              <a:ext uri="{FF2B5EF4-FFF2-40B4-BE49-F238E27FC236}">
                <a16:creationId xmlns:a16="http://schemas.microsoft.com/office/drawing/2014/main" id="{CC41F39A-2798-7CAF-EECF-49B02F56C857}"/>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38BFFC9E-3315-038B-D209-C2F39ADBFFE8}"/>
              </a:ext>
            </a:extLst>
          </p:cNvPr>
          <p:cNvSpPr>
            <a:spLocks noGrp="1"/>
          </p:cNvSpPr>
          <p:nvPr>
            <p:ph type="sldNum" sz="quarter" idx="12"/>
          </p:nvPr>
        </p:nvSpPr>
        <p:spPr/>
        <p:txBody>
          <a:bodyPr/>
          <a:lstStyle/>
          <a:p>
            <a:fld id="{77400D0E-A07C-4776-8CB9-7E2D03049A38}" type="slidenum">
              <a:rPr lang="da-DK" smtClean="0"/>
              <a:t>‹nr.›</a:t>
            </a:fld>
            <a:endParaRPr lang="da-DK"/>
          </a:p>
        </p:txBody>
      </p:sp>
    </p:spTree>
    <p:extLst>
      <p:ext uri="{BB962C8B-B14F-4D97-AF65-F5344CB8AC3E}">
        <p14:creationId xmlns:p14="http://schemas.microsoft.com/office/powerpoint/2010/main" val="3562938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82C128-8D5D-FAB4-ECC9-397E3B96BC85}"/>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3F42F6AC-A83B-168B-FE59-5C5D9C54A6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54A21247-EA09-3B12-CCC8-4B1F044362E9}"/>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A0909C10-5EEB-3456-8AAD-3A562AC4EB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301F3929-F020-3EDB-C425-C61E40DF30D9}"/>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8BED40D0-9982-2BED-2A94-28F9B3FCF542}"/>
              </a:ext>
            </a:extLst>
          </p:cNvPr>
          <p:cNvSpPr>
            <a:spLocks noGrp="1"/>
          </p:cNvSpPr>
          <p:nvPr>
            <p:ph type="dt" sz="half" idx="10"/>
          </p:nvPr>
        </p:nvSpPr>
        <p:spPr/>
        <p:txBody>
          <a:bodyPr/>
          <a:lstStyle/>
          <a:p>
            <a:fld id="{110FD354-0D70-4384-87EE-79F92D7DF628}" type="datetimeFigureOut">
              <a:rPr lang="da-DK" smtClean="0"/>
              <a:t>14-11-2024</a:t>
            </a:fld>
            <a:endParaRPr lang="da-DK"/>
          </a:p>
        </p:txBody>
      </p:sp>
      <p:sp>
        <p:nvSpPr>
          <p:cNvPr id="8" name="Pladsholder til sidefod 7">
            <a:extLst>
              <a:ext uri="{FF2B5EF4-FFF2-40B4-BE49-F238E27FC236}">
                <a16:creationId xmlns:a16="http://schemas.microsoft.com/office/drawing/2014/main" id="{475269AB-8EFA-8367-1FE8-D39BB6B27A2E}"/>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8D851E6D-F1BB-579F-115F-D969C2FB2FE4}"/>
              </a:ext>
            </a:extLst>
          </p:cNvPr>
          <p:cNvSpPr>
            <a:spLocks noGrp="1"/>
          </p:cNvSpPr>
          <p:nvPr>
            <p:ph type="sldNum" sz="quarter" idx="12"/>
          </p:nvPr>
        </p:nvSpPr>
        <p:spPr/>
        <p:txBody>
          <a:bodyPr/>
          <a:lstStyle/>
          <a:p>
            <a:fld id="{77400D0E-A07C-4776-8CB9-7E2D03049A38}" type="slidenum">
              <a:rPr lang="da-DK" smtClean="0"/>
              <a:t>‹nr.›</a:t>
            </a:fld>
            <a:endParaRPr lang="da-DK"/>
          </a:p>
        </p:txBody>
      </p:sp>
    </p:spTree>
    <p:extLst>
      <p:ext uri="{BB962C8B-B14F-4D97-AF65-F5344CB8AC3E}">
        <p14:creationId xmlns:p14="http://schemas.microsoft.com/office/powerpoint/2010/main" val="1294126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848677-AA92-9A81-B13B-509A5D53104D}"/>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838A3A6C-8792-2D82-5DBD-59F0793F63ED}"/>
              </a:ext>
            </a:extLst>
          </p:cNvPr>
          <p:cNvSpPr>
            <a:spLocks noGrp="1"/>
          </p:cNvSpPr>
          <p:nvPr>
            <p:ph type="dt" sz="half" idx="10"/>
          </p:nvPr>
        </p:nvSpPr>
        <p:spPr/>
        <p:txBody>
          <a:bodyPr/>
          <a:lstStyle/>
          <a:p>
            <a:fld id="{110FD354-0D70-4384-87EE-79F92D7DF628}" type="datetimeFigureOut">
              <a:rPr lang="da-DK" smtClean="0"/>
              <a:t>14-11-2024</a:t>
            </a:fld>
            <a:endParaRPr lang="da-DK"/>
          </a:p>
        </p:txBody>
      </p:sp>
      <p:sp>
        <p:nvSpPr>
          <p:cNvPr id="4" name="Pladsholder til sidefod 3">
            <a:extLst>
              <a:ext uri="{FF2B5EF4-FFF2-40B4-BE49-F238E27FC236}">
                <a16:creationId xmlns:a16="http://schemas.microsoft.com/office/drawing/2014/main" id="{0CFE0C88-845E-685B-E5C2-6916A29DCF83}"/>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E48B0DC9-BA5D-3D8F-67C9-0EC888E84403}"/>
              </a:ext>
            </a:extLst>
          </p:cNvPr>
          <p:cNvSpPr>
            <a:spLocks noGrp="1"/>
          </p:cNvSpPr>
          <p:nvPr>
            <p:ph type="sldNum" sz="quarter" idx="12"/>
          </p:nvPr>
        </p:nvSpPr>
        <p:spPr/>
        <p:txBody>
          <a:bodyPr/>
          <a:lstStyle/>
          <a:p>
            <a:fld id="{77400D0E-A07C-4776-8CB9-7E2D03049A38}" type="slidenum">
              <a:rPr lang="da-DK" smtClean="0"/>
              <a:t>‹nr.›</a:t>
            </a:fld>
            <a:endParaRPr lang="da-DK"/>
          </a:p>
        </p:txBody>
      </p:sp>
    </p:spTree>
    <p:extLst>
      <p:ext uri="{BB962C8B-B14F-4D97-AF65-F5344CB8AC3E}">
        <p14:creationId xmlns:p14="http://schemas.microsoft.com/office/powerpoint/2010/main" val="3409573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9285C912-94F0-9AD4-BB84-4711C22CAD29}"/>
              </a:ext>
            </a:extLst>
          </p:cNvPr>
          <p:cNvSpPr>
            <a:spLocks noGrp="1"/>
          </p:cNvSpPr>
          <p:nvPr>
            <p:ph type="dt" sz="half" idx="10"/>
          </p:nvPr>
        </p:nvSpPr>
        <p:spPr/>
        <p:txBody>
          <a:bodyPr/>
          <a:lstStyle/>
          <a:p>
            <a:fld id="{110FD354-0D70-4384-87EE-79F92D7DF628}" type="datetimeFigureOut">
              <a:rPr lang="da-DK" smtClean="0"/>
              <a:t>14-11-2024</a:t>
            </a:fld>
            <a:endParaRPr lang="da-DK"/>
          </a:p>
        </p:txBody>
      </p:sp>
      <p:sp>
        <p:nvSpPr>
          <p:cNvPr id="3" name="Pladsholder til sidefod 2">
            <a:extLst>
              <a:ext uri="{FF2B5EF4-FFF2-40B4-BE49-F238E27FC236}">
                <a16:creationId xmlns:a16="http://schemas.microsoft.com/office/drawing/2014/main" id="{C03BC274-7683-1F09-089A-15341DB1A957}"/>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01D9E8B7-91A4-8D40-43BA-451F0609B883}"/>
              </a:ext>
            </a:extLst>
          </p:cNvPr>
          <p:cNvSpPr>
            <a:spLocks noGrp="1"/>
          </p:cNvSpPr>
          <p:nvPr>
            <p:ph type="sldNum" sz="quarter" idx="12"/>
          </p:nvPr>
        </p:nvSpPr>
        <p:spPr/>
        <p:txBody>
          <a:bodyPr/>
          <a:lstStyle/>
          <a:p>
            <a:fld id="{77400D0E-A07C-4776-8CB9-7E2D03049A38}" type="slidenum">
              <a:rPr lang="da-DK" smtClean="0"/>
              <a:t>‹nr.›</a:t>
            </a:fld>
            <a:endParaRPr lang="da-DK"/>
          </a:p>
        </p:txBody>
      </p:sp>
    </p:spTree>
    <p:extLst>
      <p:ext uri="{BB962C8B-B14F-4D97-AF65-F5344CB8AC3E}">
        <p14:creationId xmlns:p14="http://schemas.microsoft.com/office/powerpoint/2010/main" val="586340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D9E814-AD8B-A1DB-6CA9-2EE9D966F716}"/>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42A2A13E-A09C-33BE-53C4-C80567A4DA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DC2F2C19-ACFF-735C-639E-0D78B8660E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475180EA-FA8D-D229-983E-9388ED9021A7}"/>
              </a:ext>
            </a:extLst>
          </p:cNvPr>
          <p:cNvSpPr>
            <a:spLocks noGrp="1"/>
          </p:cNvSpPr>
          <p:nvPr>
            <p:ph type="dt" sz="half" idx="10"/>
          </p:nvPr>
        </p:nvSpPr>
        <p:spPr/>
        <p:txBody>
          <a:bodyPr/>
          <a:lstStyle/>
          <a:p>
            <a:fld id="{110FD354-0D70-4384-87EE-79F92D7DF628}" type="datetimeFigureOut">
              <a:rPr lang="da-DK" smtClean="0"/>
              <a:t>14-11-2024</a:t>
            </a:fld>
            <a:endParaRPr lang="da-DK"/>
          </a:p>
        </p:txBody>
      </p:sp>
      <p:sp>
        <p:nvSpPr>
          <p:cNvPr id="6" name="Pladsholder til sidefod 5">
            <a:extLst>
              <a:ext uri="{FF2B5EF4-FFF2-40B4-BE49-F238E27FC236}">
                <a16:creationId xmlns:a16="http://schemas.microsoft.com/office/drawing/2014/main" id="{C85304B1-6518-7AC2-C899-F6B912701FA2}"/>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49CE0655-3307-60FB-1B8C-700FFE5B1709}"/>
              </a:ext>
            </a:extLst>
          </p:cNvPr>
          <p:cNvSpPr>
            <a:spLocks noGrp="1"/>
          </p:cNvSpPr>
          <p:nvPr>
            <p:ph type="sldNum" sz="quarter" idx="12"/>
          </p:nvPr>
        </p:nvSpPr>
        <p:spPr/>
        <p:txBody>
          <a:bodyPr/>
          <a:lstStyle/>
          <a:p>
            <a:fld id="{77400D0E-A07C-4776-8CB9-7E2D03049A38}" type="slidenum">
              <a:rPr lang="da-DK" smtClean="0"/>
              <a:t>‹nr.›</a:t>
            </a:fld>
            <a:endParaRPr lang="da-DK"/>
          </a:p>
        </p:txBody>
      </p:sp>
    </p:spTree>
    <p:extLst>
      <p:ext uri="{BB962C8B-B14F-4D97-AF65-F5344CB8AC3E}">
        <p14:creationId xmlns:p14="http://schemas.microsoft.com/office/powerpoint/2010/main" val="772290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6469E6-9AC3-086B-CE5A-C2F2C8E383C1}"/>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D4CD2D2E-C70D-EA0B-D1E9-D7BC5FF697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C33B64A1-3B68-1DAB-79C0-666E05D119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CF1EED24-4A45-453F-3EC5-5AC2163C5CB7}"/>
              </a:ext>
            </a:extLst>
          </p:cNvPr>
          <p:cNvSpPr>
            <a:spLocks noGrp="1"/>
          </p:cNvSpPr>
          <p:nvPr>
            <p:ph type="dt" sz="half" idx="10"/>
          </p:nvPr>
        </p:nvSpPr>
        <p:spPr/>
        <p:txBody>
          <a:bodyPr/>
          <a:lstStyle/>
          <a:p>
            <a:fld id="{110FD354-0D70-4384-87EE-79F92D7DF628}" type="datetimeFigureOut">
              <a:rPr lang="da-DK" smtClean="0"/>
              <a:t>14-11-2024</a:t>
            </a:fld>
            <a:endParaRPr lang="da-DK"/>
          </a:p>
        </p:txBody>
      </p:sp>
      <p:sp>
        <p:nvSpPr>
          <p:cNvPr id="6" name="Pladsholder til sidefod 5">
            <a:extLst>
              <a:ext uri="{FF2B5EF4-FFF2-40B4-BE49-F238E27FC236}">
                <a16:creationId xmlns:a16="http://schemas.microsoft.com/office/drawing/2014/main" id="{3919DF35-B094-67F8-B622-9EF7041B4414}"/>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A58BFCA3-F137-C886-0672-34FC1F3BF573}"/>
              </a:ext>
            </a:extLst>
          </p:cNvPr>
          <p:cNvSpPr>
            <a:spLocks noGrp="1"/>
          </p:cNvSpPr>
          <p:nvPr>
            <p:ph type="sldNum" sz="quarter" idx="12"/>
          </p:nvPr>
        </p:nvSpPr>
        <p:spPr/>
        <p:txBody>
          <a:bodyPr/>
          <a:lstStyle/>
          <a:p>
            <a:fld id="{77400D0E-A07C-4776-8CB9-7E2D03049A38}" type="slidenum">
              <a:rPr lang="da-DK" smtClean="0"/>
              <a:t>‹nr.›</a:t>
            </a:fld>
            <a:endParaRPr lang="da-DK"/>
          </a:p>
        </p:txBody>
      </p:sp>
    </p:spTree>
    <p:extLst>
      <p:ext uri="{BB962C8B-B14F-4D97-AF65-F5344CB8AC3E}">
        <p14:creationId xmlns:p14="http://schemas.microsoft.com/office/powerpoint/2010/main" val="2310095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DB331377-8290-31DD-B8AB-38C798E65A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FFB73BCB-46E0-3562-0028-B5AE4967C8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F3F40327-DAFA-85E3-C380-A57936D271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0FD354-0D70-4384-87EE-79F92D7DF628}" type="datetimeFigureOut">
              <a:rPr lang="da-DK" smtClean="0"/>
              <a:t>14-11-2024</a:t>
            </a:fld>
            <a:endParaRPr lang="da-DK"/>
          </a:p>
        </p:txBody>
      </p:sp>
      <p:sp>
        <p:nvSpPr>
          <p:cNvPr id="5" name="Pladsholder til sidefod 4">
            <a:extLst>
              <a:ext uri="{FF2B5EF4-FFF2-40B4-BE49-F238E27FC236}">
                <a16:creationId xmlns:a16="http://schemas.microsoft.com/office/drawing/2014/main" id="{0F8E5CF0-8FC5-5BE9-92C2-2ED6999F5E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D93CCD44-4DC7-4630-77BC-A30611057A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00D0E-A07C-4776-8CB9-7E2D03049A38}" type="slidenum">
              <a:rPr lang="da-DK" smtClean="0"/>
              <a:t>‹nr.›</a:t>
            </a:fld>
            <a:endParaRPr lang="da-DK"/>
          </a:p>
        </p:txBody>
      </p:sp>
    </p:spTree>
    <p:extLst>
      <p:ext uri="{BB962C8B-B14F-4D97-AF65-F5344CB8AC3E}">
        <p14:creationId xmlns:p14="http://schemas.microsoft.com/office/powerpoint/2010/main" val="2331196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image" Target="../media/image10.jpeg"/><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2.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a:xfrm>
            <a:off x="1524000" y="3356992"/>
            <a:ext cx="9144001" cy="1224136"/>
          </a:xfrm>
        </p:spPr>
        <p:txBody>
          <a:bodyPr>
            <a:normAutofit fontScale="90000"/>
          </a:bodyPr>
          <a:lstStyle/>
          <a:p>
            <a:r>
              <a:rPr lang="da-DK" dirty="0"/>
              <a:t>DTHS</a:t>
            </a:r>
            <a:br>
              <a:rPr lang="da-DK" dirty="0"/>
            </a:br>
            <a:br>
              <a:rPr lang="da-DK" dirty="0"/>
            </a:br>
            <a:r>
              <a:rPr lang="da-DK" sz="2200" dirty="0"/>
              <a:t>Oplæg ved Synskonsulent Anders Hostrup</a:t>
            </a:r>
            <a:br>
              <a:rPr lang="da-DK" dirty="0"/>
            </a:br>
            <a:br>
              <a:rPr lang="da-DK" dirty="0"/>
            </a:br>
            <a:r>
              <a:rPr lang="da-DK" sz="1800" b="0" dirty="0"/>
              <a:t>Kommunikation &amp; Teknologi </a:t>
            </a:r>
          </a:p>
        </p:txBody>
      </p:sp>
    </p:spTree>
    <p:extLst>
      <p:ext uri="{BB962C8B-B14F-4D97-AF65-F5344CB8AC3E}">
        <p14:creationId xmlns:p14="http://schemas.microsoft.com/office/powerpoint/2010/main" val="225119093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07864" y="404666"/>
            <a:ext cx="6508416" cy="1008111"/>
          </a:xfrm>
        </p:spPr>
        <p:txBody>
          <a:bodyPr>
            <a:normAutofit fontScale="90000"/>
          </a:bodyPr>
          <a:lstStyle/>
          <a:p>
            <a:br>
              <a:rPr lang="da-DK" dirty="0"/>
            </a:br>
            <a:br>
              <a:rPr lang="da-DK" sz="2000" dirty="0"/>
            </a:br>
            <a:r>
              <a:rPr lang="da-DK" sz="2000" dirty="0"/>
              <a:t> </a:t>
            </a:r>
            <a:br>
              <a:rPr lang="da-DK" dirty="0"/>
            </a:br>
            <a:endParaRPr lang="da-DK" sz="2200" dirty="0"/>
          </a:p>
        </p:txBody>
      </p:sp>
      <p:sp>
        <p:nvSpPr>
          <p:cNvPr id="3" name="Pladsholder til indhold 2"/>
          <p:cNvSpPr>
            <a:spLocks noGrp="1"/>
          </p:cNvSpPr>
          <p:nvPr>
            <p:ph idx="1"/>
          </p:nvPr>
        </p:nvSpPr>
        <p:spPr>
          <a:xfrm>
            <a:off x="737937" y="1235242"/>
            <a:ext cx="9412667" cy="3921950"/>
          </a:xfrm>
        </p:spPr>
        <p:txBody>
          <a:bodyPr>
            <a:normAutofit fontScale="77500" lnSpcReduction="20000"/>
          </a:bodyPr>
          <a:lstStyle/>
          <a:p>
            <a:pPr marL="0" indent="0">
              <a:lnSpc>
                <a:spcPct val="150000"/>
              </a:lnSpc>
              <a:buNone/>
            </a:pPr>
            <a:r>
              <a:rPr lang="da-DK" sz="2500" b="1" dirty="0"/>
              <a:t>Perspektivskifte i Hvidbogen</a:t>
            </a:r>
          </a:p>
          <a:p>
            <a:pPr>
              <a:lnSpc>
                <a:spcPct val="150000"/>
              </a:lnSpc>
            </a:pPr>
            <a:r>
              <a:rPr lang="da-DK" sz="2500" dirty="0"/>
              <a:t>Fra fokus på selvstændighed til også at have fokus på det relationelle</a:t>
            </a:r>
          </a:p>
          <a:p>
            <a:pPr lvl="1">
              <a:lnSpc>
                <a:spcPct val="150000"/>
              </a:lnSpc>
            </a:pPr>
            <a:r>
              <a:rPr lang="da-DK" sz="2200" dirty="0"/>
              <a:t>det primære mål er ikke længere selvstændighed, men at kunne indgå i gode relationer som en kompenserende strategi. Fokus er ikke på om personen kan klare sig uden hjælp og være selvstændig, men mere på at personen får den hjælp gennem relationer, der er brug for - hvad enten det er pårørende eller professionelle. </a:t>
            </a:r>
          </a:p>
          <a:p>
            <a:pPr>
              <a:lnSpc>
                <a:spcPct val="150000"/>
              </a:lnSpc>
            </a:pPr>
            <a:r>
              <a:rPr lang="da-DK" sz="2500" dirty="0"/>
              <a:t>Med det menes, at der udover fokus på kroppens funktioner, aktivitet og deltagelse også fokuseres på omgivelses- og personlige faktorer</a:t>
            </a:r>
          </a:p>
          <a:p>
            <a:pPr marL="0" indent="0">
              <a:lnSpc>
                <a:spcPct val="150000"/>
              </a:lnSpc>
              <a:buNone/>
            </a:pPr>
            <a:endParaRPr lang="da-DK" sz="2500" dirty="0"/>
          </a:p>
          <a:p>
            <a:pPr marL="0" indent="0">
              <a:buNone/>
            </a:pPr>
            <a:endParaRPr lang="da-DK" sz="3600" b="1" dirty="0"/>
          </a:p>
        </p:txBody>
      </p:sp>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04313" y="404665"/>
            <a:ext cx="1524213" cy="419158"/>
          </a:xfrm>
          <a:prstGeom prst="rect">
            <a:avLst/>
          </a:prstGeom>
        </p:spPr>
      </p:pic>
    </p:spTree>
    <p:extLst>
      <p:ext uri="{BB962C8B-B14F-4D97-AF65-F5344CB8AC3E}">
        <p14:creationId xmlns:p14="http://schemas.microsoft.com/office/powerpoint/2010/main" val="298008817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84B919-43FA-AF0B-3A32-55404337D46A}"/>
              </a:ext>
            </a:extLst>
          </p:cNvPr>
          <p:cNvSpPr>
            <a:spLocks noGrp="1"/>
          </p:cNvSpPr>
          <p:nvPr>
            <p:ph type="title"/>
          </p:nvPr>
        </p:nvSpPr>
        <p:spPr/>
        <p:txBody>
          <a:bodyPr>
            <a:normAutofit fontScale="90000"/>
          </a:bodyPr>
          <a:lstStyle/>
          <a:p>
            <a:endParaRPr lang="da-DK" dirty="0"/>
          </a:p>
        </p:txBody>
      </p:sp>
      <p:sp>
        <p:nvSpPr>
          <p:cNvPr id="3" name="Pladsholder til indhold 2">
            <a:extLst>
              <a:ext uri="{FF2B5EF4-FFF2-40B4-BE49-F238E27FC236}">
                <a16:creationId xmlns:a16="http://schemas.microsoft.com/office/drawing/2014/main" id="{82B897AB-B5DD-FD9B-75AB-E228BB012E90}"/>
              </a:ext>
            </a:extLst>
          </p:cNvPr>
          <p:cNvSpPr>
            <a:spLocks noGrp="1"/>
          </p:cNvSpPr>
          <p:nvPr>
            <p:ph idx="1"/>
          </p:nvPr>
        </p:nvSpPr>
        <p:spPr>
          <a:xfrm>
            <a:off x="776571" y="898357"/>
            <a:ext cx="10725568" cy="4812631"/>
          </a:xfrm>
        </p:spPr>
        <p:txBody>
          <a:bodyPr>
            <a:normAutofit fontScale="92500" lnSpcReduction="20000"/>
          </a:bodyPr>
          <a:lstStyle/>
          <a:p>
            <a:pPr rtl="0">
              <a:lnSpc>
                <a:spcPct val="120000"/>
              </a:lnSpc>
              <a:spcBef>
                <a:spcPts val="0"/>
              </a:spcBef>
              <a:spcAft>
                <a:spcPts val="800"/>
              </a:spcAft>
            </a:pPr>
            <a:r>
              <a:rPr lang="da-DK" sz="1800" b="1" i="0" u="none" strike="noStrike" dirty="0">
                <a:solidFill>
                  <a:srgbClr val="000000"/>
                </a:solidFill>
                <a:effectLst/>
                <a:latin typeface="K2D" panose="00000500000000000000" pitchFamily="2" charset="-34"/>
                <a:cs typeface="K2D" panose="00000500000000000000" pitchFamily="2" charset="-34"/>
              </a:rPr>
              <a:t>ICF er en forkortelse for International </a:t>
            </a:r>
            <a:r>
              <a:rPr lang="da-DK" sz="1800" b="1" i="0" u="none" strike="noStrike" dirty="0" err="1">
                <a:solidFill>
                  <a:srgbClr val="000000"/>
                </a:solidFill>
                <a:effectLst/>
                <a:latin typeface="K2D" panose="00000500000000000000" pitchFamily="2" charset="-34"/>
                <a:cs typeface="K2D" panose="00000500000000000000" pitchFamily="2" charset="-34"/>
              </a:rPr>
              <a:t>Classification</a:t>
            </a:r>
            <a:r>
              <a:rPr lang="da-DK" sz="1800" b="1" i="0" u="none" strike="noStrike" dirty="0">
                <a:solidFill>
                  <a:srgbClr val="000000"/>
                </a:solidFill>
                <a:effectLst/>
                <a:latin typeface="K2D" panose="00000500000000000000" pitchFamily="2" charset="-34"/>
                <a:cs typeface="K2D" panose="00000500000000000000" pitchFamily="2" charset="-34"/>
              </a:rPr>
              <a:t> of </a:t>
            </a:r>
            <a:r>
              <a:rPr lang="da-DK" sz="1800" b="1" i="0" u="none" strike="noStrike" dirty="0" err="1">
                <a:solidFill>
                  <a:srgbClr val="000000"/>
                </a:solidFill>
                <a:effectLst/>
                <a:latin typeface="K2D" panose="00000500000000000000" pitchFamily="2" charset="-34"/>
                <a:cs typeface="K2D" panose="00000500000000000000" pitchFamily="2" charset="-34"/>
              </a:rPr>
              <a:t>Functioning</a:t>
            </a:r>
            <a:r>
              <a:rPr lang="da-DK" sz="1800" b="1" i="0" u="none" strike="noStrike" dirty="0">
                <a:solidFill>
                  <a:srgbClr val="000000"/>
                </a:solidFill>
                <a:effectLst/>
                <a:latin typeface="K2D" panose="00000500000000000000" pitchFamily="2" charset="-34"/>
                <a:cs typeface="K2D" panose="00000500000000000000" pitchFamily="2" charset="-34"/>
              </a:rPr>
              <a:t>, </a:t>
            </a:r>
            <a:r>
              <a:rPr lang="da-DK" sz="1800" b="1" i="0" u="none" strike="noStrike" dirty="0" err="1">
                <a:solidFill>
                  <a:srgbClr val="000000"/>
                </a:solidFill>
                <a:effectLst/>
                <a:latin typeface="K2D" panose="00000500000000000000" pitchFamily="2" charset="-34"/>
                <a:cs typeface="K2D" panose="00000500000000000000" pitchFamily="2" charset="-34"/>
              </a:rPr>
              <a:t>Disability</a:t>
            </a:r>
            <a:r>
              <a:rPr lang="da-DK" sz="1800" b="1" i="0" u="none" strike="noStrike" dirty="0">
                <a:solidFill>
                  <a:srgbClr val="000000"/>
                </a:solidFill>
                <a:effectLst/>
                <a:latin typeface="K2D" panose="00000500000000000000" pitchFamily="2" charset="-34"/>
                <a:cs typeface="K2D" panose="00000500000000000000" pitchFamily="2" charset="-34"/>
              </a:rPr>
              <a:t> and Health</a:t>
            </a:r>
            <a:r>
              <a:rPr lang="da-DK" sz="1800" b="0" i="0" u="none" strike="noStrike" dirty="0">
                <a:solidFill>
                  <a:srgbClr val="000000"/>
                </a:solidFill>
                <a:effectLst/>
                <a:latin typeface="K2D" panose="00000500000000000000" pitchFamily="2" charset="-34"/>
                <a:cs typeface="K2D" panose="00000500000000000000" pitchFamily="2" charset="-34"/>
              </a:rPr>
              <a:t>. (International klassificering af funktionsevne, handicap og sundhed). Den er oprindelig udviklet af WHO og har mange detaljer, som ikke anvendes systematisk i Danmark. Derimod beskrives det altid at </a:t>
            </a:r>
            <a:r>
              <a:rPr lang="da-DK" sz="1800" b="0" i="0" u="none" strike="noStrike" dirty="0" err="1">
                <a:solidFill>
                  <a:srgbClr val="000000"/>
                </a:solidFill>
                <a:effectLst/>
                <a:latin typeface="K2D" panose="00000500000000000000" pitchFamily="2" charset="-34"/>
                <a:cs typeface="K2D" panose="00000500000000000000" pitchFamily="2" charset="-34"/>
              </a:rPr>
              <a:t>ICF’s</a:t>
            </a:r>
            <a:r>
              <a:rPr lang="da-DK" sz="1800" b="0" i="0" u="none" strike="noStrike" dirty="0">
                <a:solidFill>
                  <a:srgbClr val="000000"/>
                </a:solidFill>
                <a:effectLst/>
                <a:latin typeface="K2D" panose="00000500000000000000" pitchFamily="2" charset="-34"/>
                <a:cs typeface="K2D" panose="00000500000000000000" pitchFamily="2" charset="-34"/>
              </a:rPr>
              <a:t> komponenter inddrages. ICF passer til det menneske syn der er i ”Hvidbogen om rehabilitering” fordi ICF b.la. har været med til at inspirere til ”Hvidbogen om rehabilitering”. Komponenterne er :</a:t>
            </a:r>
            <a:endParaRPr lang="da-DK" b="0" dirty="0">
              <a:effectLst/>
            </a:endParaRPr>
          </a:p>
          <a:p>
            <a:pPr rtl="0">
              <a:lnSpc>
                <a:spcPct val="120000"/>
              </a:lnSpc>
              <a:spcBef>
                <a:spcPts val="0"/>
              </a:spcBef>
              <a:spcAft>
                <a:spcPts val="800"/>
              </a:spcAft>
            </a:pPr>
            <a:r>
              <a:rPr lang="da-DK" sz="1800" b="1" i="0" u="none" strike="noStrike" dirty="0">
                <a:solidFill>
                  <a:srgbClr val="000000"/>
                </a:solidFill>
                <a:effectLst/>
                <a:latin typeface="K2D" panose="00000500000000000000" pitchFamily="2" charset="-34"/>
                <a:cs typeface="K2D" panose="00000500000000000000" pitchFamily="2" charset="-34"/>
              </a:rPr>
              <a:t>Kroppens funktioner og anatomi:</a:t>
            </a:r>
            <a:r>
              <a:rPr lang="da-DK" sz="1800" b="0" i="0" u="none" strike="noStrike" dirty="0">
                <a:solidFill>
                  <a:srgbClr val="000000"/>
                </a:solidFill>
                <a:effectLst/>
                <a:latin typeface="K2D" panose="00000500000000000000" pitchFamily="2" charset="-34"/>
                <a:cs typeface="K2D" panose="00000500000000000000" pitchFamily="2" charset="-34"/>
              </a:rPr>
              <a:t> Omfatter fysiologiske og psykologiske funktioner. Dvs. kroppens anatomiske strukturer i organer og legemsdele. </a:t>
            </a:r>
            <a:endParaRPr lang="da-DK" b="0" dirty="0">
              <a:effectLst/>
            </a:endParaRPr>
          </a:p>
          <a:p>
            <a:pPr rtl="0">
              <a:lnSpc>
                <a:spcPct val="120000"/>
              </a:lnSpc>
              <a:spcBef>
                <a:spcPts val="0"/>
              </a:spcBef>
              <a:spcAft>
                <a:spcPts val="800"/>
              </a:spcAft>
            </a:pPr>
            <a:r>
              <a:rPr lang="da-DK" sz="1800" b="1" i="0" u="none" strike="noStrike" dirty="0">
                <a:solidFill>
                  <a:srgbClr val="000000"/>
                </a:solidFill>
                <a:effectLst/>
                <a:latin typeface="K2D" panose="00000500000000000000" pitchFamily="2" charset="-34"/>
                <a:cs typeface="K2D" panose="00000500000000000000" pitchFamily="2" charset="-34"/>
              </a:rPr>
              <a:t>Aktiviteter:</a:t>
            </a:r>
            <a:r>
              <a:rPr lang="da-DK" sz="1800" b="0" i="0" u="none" strike="noStrike" dirty="0">
                <a:solidFill>
                  <a:srgbClr val="000000"/>
                </a:solidFill>
                <a:effectLst/>
                <a:latin typeface="K2D" panose="00000500000000000000" pitchFamily="2" charset="-34"/>
                <a:cs typeface="K2D" panose="00000500000000000000" pitchFamily="2" charset="-34"/>
              </a:rPr>
              <a:t> Dvs. evnen til på individ niveau at kunne udføre en aktivitet så uafhængigt som muligt uden at opleve begrænsninger i sine hverdagsaktiviteter i hjemmet. </a:t>
            </a:r>
            <a:endParaRPr lang="da-DK" b="0" dirty="0">
              <a:effectLst/>
            </a:endParaRPr>
          </a:p>
          <a:p>
            <a:pPr rtl="0">
              <a:lnSpc>
                <a:spcPct val="120000"/>
              </a:lnSpc>
              <a:spcBef>
                <a:spcPts val="0"/>
              </a:spcBef>
              <a:spcAft>
                <a:spcPts val="800"/>
              </a:spcAft>
            </a:pPr>
            <a:r>
              <a:rPr lang="da-DK" sz="1800" b="1" i="0" u="none" strike="noStrike" dirty="0">
                <a:solidFill>
                  <a:srgbClr val="000000"/>
                </a:solidFill>
                <a:effectLst/>
                <a:latin typeface="K2D" panose="00000500000000000000" pitchFamily="2" charset="-34"/>
                <a:cs typeface="K2D" panose="00000500000000000000" pitchFamily="2" charset="-34"/>
              </a:rPr>
              <a:t>Deltagelse:</a:t>
            </a:r>
            <a:r>
              <a:rPr lang="da-DK" sz="1800" b="0" i="0" u="none" strike="noStrike" dirty="0">
                <a:solidFill>
                  <a:srgbClr val="000000"/>
                </a:solidFill>
                <a:effectLst/>
                <a:latin typeface="K2D" panose="00000500000000000000" pitchFamily="2" charset="-34"/>
                <a:cs typeface="K2D" panose="00000500000000000000" pitchFamily="2" charset="-34"/>
              </a:rPr>
              <a:t> Dvs. evnen til at kunne deltage i det omkringliggende samfund, fritidsaktiviteter/uddannelse/skole og arbejde</a:t>
            </a:r>
            <a:endParaRPr lang="da-DK" b="0" dirty="0">
              <a:effectLst/>
            </a:endParaRPr>
          </a:p>
          <a:p>
            <a:pPr rtl="0">
              <a:lnSpc>
                <a:spcPct val="120000"/>
              </a:lnSpc>
              <a:spcBef>
                <a:spcPts val="0"/>
              </a:spcBef>
              <a:spcAft>
                <a:spcPts val="800"/>
              </a:spcAft>
            </a:pPr>
            <a:r>
              <a:rPr lang="da-DK" sz="1800" b="1" i="0" u="none" strike="noStrike" dirty="0">
                <a:solidFill>
                  <a:srgbClr val="FF0000"/>
                </a:solidFill>
                <a:effectLst/>
                <a:latin typeface="K2D" panose="00000500000000000000" pitchFamily="2" charset="-34"/>
                <a:cs typeface="K2D" panose="00000500000000000000" pitchFamily="2" charset="-34"/>
              </a:rPr>
              <a:t>Omgivelsesfaktorer:</a:t>
            </a:r>
            <a:r>
              <a:rPr lang="da-DK" sz="1800" b="0" i="0" u="none" strike="noStrike" dirty="0">
                <a:solidFill>
                  <a:srgbClr val="FF0000"/>
                </a:solidFill>
                <a:effectLst/>
                <a:latin typeface="K2D" panose="00000500000000000000" pitchFamily="2" charset="-34"/>
                <a:cs typeface="K2D" panose="00000500000000000000" pitchFamily="2" charset="-34"/>
              </a:rPr>
              <a:t> hjemmets placering, de fysiske betingelser, det omkringliggende samfunds tilgængelighed og dets holdninger/menneskesyn til den givne funktionsnedsættelse. </a:t>
            </a:r>
          </a:p>
          <a:p>
            <a:pPr rtl="0">
              <a:lnSpc>
                <a:spcPct val="120000"/>
              </a:lnSpc>
              <a:spcBef>
                <a:spcPts val="0"/>
              </a:spcBef>
              <a:spcAft>
                <a:spcPts val="800"/>
              </a:spcAft>
            </a:pPr>
            <a:r>
              <a:rPr lang="da-DK" sz="1800" b="1" i="0" u="none" strike="noStrike" dirty="0">
                <a:solidFill>
                  <a:srgbClr val="FF0000"/>
                </a:solidFill>
                <a:effectLst/>
                <a:latin typeface="K2D" panose="00000500000000000000" pitchFamily="2" charset="-34"/>
                <a:cs typeface="K2D" panose="00000500000000000000" pitchFamily="2" charset="-34"/>
              </a:rPr>
              <a:t>De personlige faktorer:</a:t>
            </a:r>
            <a:r>
              <a:rPr lang="da-DK" sz="1800" b="0" i="0" u="none" strike="noStrike" dirty="0">
                <a:solidFill>
                  <a:srgbClr val="FF0000"/>
                </a:solidFill>
                <a:effectLst/>
                <a:latin typeface="K2D" panose="00000500000000000000" pitchFamily="2" charset="-34"/>
                <a:cs typeface="K2D" panose="00000500000000000000" pitchFamily="2" charset="-34"/>
              </a:rPr>
              <a:t> Individets kompetencer samt drømme, håb og ønsker for fremtiden, som har betydning for mestringsevne. </a:t>
            </a:r>
          </a:p>
        </p:txBody>
      </p:sp>
    </p:spTree>
    <p:extLst>
      <p:ext uri="{BB962C8B-B14F-4D97-AF65-F5344CB8AC3E}">
        <p14:creationId xmlns:p14="http://schemas.microsoft.com/office/powerpoint/2010/main" val="242237389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4FFE84-589C-7DB6-FD53-47E3595DDEE1}"/>
              </a:ext>
            </a:extLst>
          </p:cNvPr>
          <p:cNvSpPr>
            <a:spLocks noGrp="1"/>
          </p:cNvSpPr>
          <p:nvPr>
            <p:ph type="title"/>
          </p:nvPr>
        </p:nvSpPr>
        <p:spPr/>
        <p:txBody>
          <a:bodyPr>
            <a:normAutofit fontScale="90000"/>
          </a:bodyPr>
          <a:lstStyle/>
          <a:p>
            <a:endParaRPr lang="da-DK"/>
          </a:p>
        </p:txBody>
      </p:sp>
      <p:sp>
        <p:nvSpPr>
          <p:cNvPr id="3" name="Pladsholder til indhold 2">
            <a:extLst>
              <a:ext uri="{FF2B5EF4-FFF2-40B4-BE49-F238E27FC236}">
                <a16:creationId xmlns:a16="http://schemas.microsoft.com/office/drawing/2014/main" id="{6DFDF4BD-1883-E811-99CB-EC2E78CE024D}"/>
              </a:ext>
            </a:extLst>
          </p:cNvPr>
          <p:cNvSpPr>
            <a:spLocks noGrp="1"/>
          </p:cNvSpPr>
          <p:nvPr>
            <p:ph idx="1"/>
          </p:nvPr>
        </p:nvSpPr>
        <p:spPr>
          <a:xfrm>
            <a:off x="1081371" y="795336"/>
            <a:ext cx="10725568" cy="3816424"/>
          </a:xfrm>
        </p:spPr>
        <p:txBody>
          <a:bodyPr/>
          <a:lstStyle/>
          <a:p>
            <a:endParaRPr lang="da-DK" dirty="0"/>
          </a:p>
        </p:txBody>
      </p:sp>
      <p:pic>
        <p:nvPicPr>
          <p:cNvPr id="2054" name="Billede 3" descr="Øjne malebog til udskrivning og online">
            <a:extLst>
              <a:ext uri="{FF2B5EF4-FFF2-40B4-BE49-F238E27FC236}">
                <a16:creationId xmlns:a16="http://schemas.microsoft.com/office/drawing/2014/main" id="{1D1F86E0-C441-D8A1-50B6-9649C20E87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6074" b="24413"/>
          <a:stretch>
            <a:fillRect/>
          </a:stretch>
        </p:blipFill>
        <p:spPr bwMode="auto">
          <a:xfrm>
            <a:off x="689861" y="497628"/>
            <a:ext cx="2924175" cy="1304925"/>
          </a:xfrm>
          <a:prstGeom prst="rect">
            <a:avLst/>
          </a:prstGeom>
          <a:noFill/>
          <a:extLst>
            <a:ext uri="{909E8E84-426E-40DD-AFC4-6F175D3DCCD1}">
              <a14:hiddenFill xmlns:a14="http://schemas.microsoft.com/office/drawing/2010/main">
                <a:solidFill>
                  <a:srgbClr val="FFFFFF"/>
                </a:solidFill>
              </a14:hiddenFill>
            </a:ext>
          </a:extLst>
        </p:spPr>
      </p:pic>
      <p:pic>
        <p:nvPicPr>
          <p:cNvPr id="2055" name="Billede 4" descr="Møde kommune">
            <a:extLst>
              <a:ext uri="{FF2B5EF4-FFF2-40B4-BE49-F238E27FC236}">
                <a16:creationId xmlns:a16="http://schemas.microsoft.com/office/drawing/2014/main" id="{4D07C431-EAA7-7090-A104-73D659047F0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59125" y="1829468"/>
            <a:ext cx="2857500" cy="2571750"/>
          </a:xfrm>
          <a:prstGeom prst="rect">
            <a:avLst/>
          </a:prstGeom>
          <a:noFill/>
          <a:extLst>
            <a:ext uri="{909E8E84-426E-40DD-AFC4-6F175D3DCCD1}">
              <a14:hiddenFill xmlns:a14="http://schemas.microsoft.com/office/drawing/2010/main">
                <a:solidFill>
                  <a:srgbClr val="FFFFFF"/>
                </a:solidFill>
              </a14:hiddenFill>
            </a:ext>
          </a:extLst>
        </p:spPr>
      </p:pic>
      <p:cxnSp>
        <p:nvCxnSpPr>
          <p:cNvPr id="6" name="Lige forbindelse 5">
            <a:extLst>
              <a:ext uri="{FF2B5EF4-FFF2-40B4-BE49-F238E27FC236}">
                <a16:creationId xmlns:a16="http://schemas.microsoft.com/office/drawing/2014/main" id="{CAC0D161-CBA7-74D9-3141-2A0082604EAE}"/>
              </a:ext>
            </a:extLst>
          </p:cNvPr>
          <p:cNvCxnSpPr>
            <a:cxnSpLocks/>
          </p:cNvCxnSpPr>
          <p:nvPr/>
        </p:nvCxnSpPr>
        <p:spPr>
          <a:xfrm flipH="1">
            <a:off x="1868905" y="400718"/>
            <a:ext cx="5243687" cy="5542882"/>
          </a:xfrm>
          <a:prstGeom prst="line">
            <a:avLst/>
          </a:prstGeom>
          <a:ln w="38100"/>
        </p:spPr>
        <p:style>
          <a:lnRef idx="1">
            <a:schemeClr val="dk1"/>
          </a:lnRef>
          <a:fillRef idx="0">
            <a:schemeClr val="dk1"/>
          </a:fillRef>
          <a:effectRef idx="0">
            <a:schemeClr val="dk1"/>
          </a:effectRef>
          <a:fontRef idx="minor">
            <a:schemeClr val="tx1"/>
          </a:fontRef>
        </p:style>
      </p:cxnSp>
      <p:pic>
        <p:nvPicPr>
          <p:cNvPr id="2056" name="Billede 5" descr="Stabel af bøger - Gratis illustration fra Pindemand.dk">
            <a:extLst>
              <a:ext uri="{FF2B5EF4-FFF2-40B4-BE49-F238E27FC236}">
                <a16:creationId xmlns:a16="http://schemas.microsoft.com/office/drawing/2014/main" id="{546C9CEB-C619-C35B-6246-C80BBAB10FB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6390" t="6477" r="8594" b="12547"/>
          <a:stretch>
            <a:fillRect/>
          </a:stretch>
        </p:blipFill>
        <p:spPr bwMode="auto">
          <a:xfrm>
            <a:off x="6235700" y="3601118"/>
            <a:ext cx="2914650" cy="21431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10">
            <a:extLst>
              <a:ext uri="{FF2B5EF4-FFF2-40B4-BE49-F238E27FC236}">
                <a16:creationId xmlns:a16="http://schemas.microsoft.com/office/drawing/2014/main" id="{E1C5582A-17AF-F501-F268-A7EB6D448142}"/>
              </a:ext>
            </a:extLst>
          </p:cNvPr>
          <p:cNvSpPr>
            <a:spLocks noChangeArrowheads="1"/>
          </p:cNvSpPr>
          <p:nvPr/>
        </p:nvSpPr>
        <p:spPr bwMode="auto">
          <a:xfrm>
            <a:off x="304800" y="-54543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a-DK"/>
          </a:p>
        </p:txBody>
      </p:sp>
    </p:spTree>
    <p:extLst>
      <p:ext uri="{BB962C8B-B14F-4D97-AF65-F5344CB8AC3E}">
        <p14:creationId xmlns:p14="http://schemas.microsoft.com/office/powerpoint/2010/main" val="172930994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02610A-A01F-AE52-4B71-5962B5576D04}"/>
              </a:ext>
            </a:extLst>
          </p:cNvPr>
          <p:cNvSpPr>
            <a:spLocks noGrp="1"/>
          </p:cNvSpPr>
          <p:nvPr>
            <p:ph type="title"/>
          </p:nvPr>
        </p:nvSpPr>
        <p:spPr/>
        <p:txBody>
          <a:bodyPr>
            <a:normAutofit fontScale="90000"/>
          </a:bodyPr>
          <a:lstStyle/>
          <a:p>
            <a:endParaRPr lang="da-DK"/>
          </a:p>
        </p:txBody>
      </p:sp>
      <p:sp>
        <p:nvSpPr>
          <p:cNvPr id="3" name="Pladsholder til indhold 2">
            <a:extLst>
              <a:ext uri="{FF2B5EF4-FFF2-40B4-BE49-F238E27FC236}">
                <a16:creationId xmlns:a16="http://schemas.microsoft.com/office/drawing/2014/main" id="{729F6135-DB49-A3D7-CB96-1D75B19EECB5}"/>
              </a:ext>
            </a:extLst>
          </p:cNvPr>
          <p:cNvSpPr>
            <a:spLocks noGrp="1"/>
          </p:cNvSpPr>
          <p:nvPr>
            <p:ph idx="1"/>
          </p:nvPr>
        </p:nvSpPr>
        <p:spPr>
          <a:xfrm>
            <a:off x="2510117" y="1340768"/>
            <a:ext cx="8992021" cy="3226441"/>
          </a:xfrm>
        </p:spPr>
        <p:txBody>
          <a:bodyPr/>
          <a:lstStyle/>
          <a:p>
            <a:endParaRPr lang="da-DK" dirty="0"/>
          </a:p>
        </p:txBody>
      </p:sp>
      <p:sp>
        <p:nvSpPr>
          <p:cNvPr id="4" name="Ellipse 3">
            <a:extLst>
              <a:ext uri="{FF2B5EF4-FFF2-40B4-BE49-F238E27FC236}">
                <a16:creationId xmlns:a16="http://schemas.microsoft.com/office/drawing/2014/main" id="{A7D17ECA-6066-52A8-9E10-D95883C61B98}"/>
              </a:ext>
            </a:extLst>
          </p:cNvPr>
          <p:cNvSpPr/>
          <p:nvPr/>
        </p:nvSpPr>
        <p:spPr>
          <a:xfrm>
            <a:off x="1970562" y="386521"/>
            <a:ext cx="5629776" cy="5387139"/>
          </a:xfrm>
          <a:prstGeom prst="ellipse">
            <a:avLst/>
          </a:prstGeom>
          <a:ln w="38100"/>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a-DK"/>
          </a:p>
        </p:txBody>
      </p:sp>
      <p:pic>
        <p:nvPicPr>
          <p:cNvPr id="2051" name="Billede 3" descr="Øjne malebog til udskrivning og online">
            <a:extLst>
              <a:ext uri="{FF2B5EF4-FFF2-40B4-BE49-F238E27FC236}">
                <a16:creationId xmlns:a16="http://schemas.microsoft.com/office/drawing/2014/main" id="{78E3C55C-E960-8DBE-8857-B9D2443095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6074" b="24413"/>
          <a:stretch>
            <a:fillRect/>
          </a:stretch>
        </p:blipFill>
        <p:spPr bwMode="auto">
          <a:xfrm>
            <a:off x="2510117" y="1571438"/>
            <a:ext cx="2288603" cy="1020731"/>
          </a:xfrm>
          <a:prstGeom prst="rect">
            <a:avLst/>
          </a:prstGeom>
          <a:noFill/>
          <a:extLst>
            <a:ext uri="{909E8E84-426E-40DD-AFC4-6F175D3DCCD1}">
              <a14:hiddenFill xmlns:a14="http://schemas.microsoft.com/office/drawing/2010/main">
                <a:solidFill>
                  <a:srgbClr val="FFFFFF"/>
                </a:solidFill>
              </a14:hiddenFill>
            </a:ext>
          </a:extLst>
        </p:spPr>
      </p:pic>
      <p:pic>
        <p:nvPicPr>
          <p:cNvPr id="2050" name="Billede 4" descr="Møde kommune">
            <a:extLst>
              <a:ext uri="{FF2B5EF4-FFF2-40B4-BE49-F238E27FC236}">
                <a16:creationId xmlns:a16="http://schemas.microsoft.com/office/drawing/2014/main" id="{9AEDC9DE-0278-880E-A036-DD8A372462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3702" y="3289981"/>
            <a:ext cx="2246654" cy="2022525"/>
          </a:xfrm>
          <a:prstGeom prst="rect">
            <a:avLst/>
          </a:prstGeom>
          <a:noFill/>
          <a:extLst>
            <a:ext uri="{909E8E84-426E-40DD-AFC4-6F175D3DCCD1}">
              <a14:hiddenFill xmlns:a14="http://schemas.microsoft.com/office/drawing/2010/main">
                <a:solidFill>
                  <a:srgbClr val="FFFFFF"/>
                </a:solidFill>
              </a14:hiddenFill>
            </a:ext>
          </a:extLst>
        </p:spPr>
      </p:pic>
      <p:pic>
        <p:nvPicPr>
          <p:cNvPr id="2049" name="Billede 5" descr="Stabel af bøger - Gratis illustration fra Pindemand.dk">
            <a:extLst>
              <a:ext uri="{FF2B5EF4-FFF2-40B4-BE49-F238E27FC236}">
                <a16:creationId xmlns:a16="http://schemas.microsoft.com/office/drawing/2014/main" id="{1103BD9C-0F6B-F71A-8F03-DAFDE607F51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6390" t="6477" r="8594" b="12547"/>
          <a:stretch>
            <a:fillRect/>
          </a:stretch>
        </p:blipFill>
        <p:spPr bwMode="auto">
          <a:xfrm>
            <a:off x="5077379" y="1865468"/>
            <a:ext cx="2125866" cy="156353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a:extLst>
              <a:ext uri="{FF2B5EF4-FFF2-40B4-BE49-F238E27FC236}">
                <a16:creationId xmlns:a16="http://schemas.microsoft.com/office/drawing/2014/main" id="{62E94ED7-8306-6412-C5CF-DF464F5964B1}"/>
              </a:ext>
            </a:extLst>
          </p:cNvPr>
          <p:cNvSpPr>
            <a:spLocks noChangeArrowheads="1"/>
          </p:cNvSpPr>
          <p:nvPr/>
        </p:nvSpPr>
        <p:spPr bwMode="auto">
          <a:xfrm>
            <a:off x="1970562" y="0"/>
            <a:ext cx="10221437" cy="386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a-DK"/>
          </a:p>
        </p:txBody>
      </p:sp>
      <p:sp>
        <p:nvSpPr>
          <p:cNvPr id="6" name="Rectangle 6">
            <a:extLst>
              <a:ext uri="{FF2B5EF4-FFF2-40B4-BE49-F238E27FC236}">
                <a16:creationId xmlns:a16="http://schemas.microsoft.com/office/drawing/2014/main" id="{58922CCC-163F-1689-CAEF-BE54D0D5835A}"/>
              </a:ext>
            </a:extLst>
          </p:cNvPr>
          <p:cNvSpPr>
            <a:spLocks noChangeArrowheads="1"/>
          </p:cNvSpPr>
          <p:nvPr/>
        </p:nvSpPr>
        <p:spPr bwMode="auto">
          <a:xfrm>
            <a:off x="1970562" y="457200"/>
            <a:ext cx="10221437" cy="386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a-DK"/>
          </a:p>
        </p:txBody>
      </p:sp>
    </p:spTree>
    <p:extLst>
      <p:ext uri="{BB962C8B-B14F-4D97-AF65-F5344CB8AC3E}">
        <p14:creationId xmlns:p14="http://schemas.microsoft.com/office/powerpoint/2010/main" val="175889542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07864" y="404666"/>
            <a:ext cx="6508416" cy="1008111"/>
          </a:xfrm>
        </p:spPr>
        <p:txBody>
          <a:bodyPr>
            <a:normAutofit fontScale="90000"/>
          </a:bodyPr>
          <a:lstStyle/>
          <a:p>
            <a:br>
              <a:rPr lang="da-DK" dirty="0"/>
            </a:br>
            <a:br>
              <a:rPr lang="da-DK" sz="2000" dirty="0"/>
            </a:br>
            <a:r>
              <a:rPr lang="da-DK" sz="2000" dirty="0"/>
              <a:t> </a:t>
            </a:r>
            <a:br>
              <a:rPr lang="da-DK" dirty="0"/>
            </a:br>
            <a:endParaRPr lang="da-DK" sz="2200" dirty="0"/>
          </a:p>
        </p:txBody>
      </p:sp>
      <p:sp>
        <p:nvSpPr>
          <p:cNvPr id="3" name="Pladsholder til indhold 2"/>
          <p:cNvSpPr>
            <a:spLocks noGrp="1"/>
          </p:cNvSpPr>
          <p:nvPr>
            <p:ph idx="1"/>
          </p:nvPr>
        </p:nvSpPr>
        <p:spPr>
          <a:xfrm>
            <a:off x="2498276" y="1163053"/>
            <a:ext cx="6394693" cy="3387150"/>
          </a:xfrm>
        </p:spPr>
        <p:txBody>
          <a:bodyPr>
            <a:normAutofit/>
          </a:bodyPr>
          <a:lstStyle/>
          <a:p>
            <a:pPr marL="0" indent="0" algn="ctr">
              <a:buNone/>
            </a:pPr>
            <a:endParaRPr lang="da-DK" sz="3000" b="1" dirty="0"/>
          </a:p>
        </p:txBody>
      </p:sp>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04313" y="404665"/>
            <a:ext cx="1524213" cy="419158"/>
          </a:xfrm>
          <a:prstGeom prst="rect">
            <a:avLst/>
          </a:prstGeom>
        </p:spPr>
      </p:pic>
      <p:sp>
        <p:nvSpPr>
          <p:cNvPr id="5" name="Ligebenet trekant 4">
            <a:extLst>
              <a:ext uri="{FF2B5EF4-FFF2-40B4-BE49-F238E27FC236}">
                <a16:creationId xmlns:a16="http://schemas.microsoft.com/office/drawing/2014/main" id="{BEB57DFC-20A4-F86A-347E-D14D091F95A5}"/>
              </a:ext>
            </a:extLst>
          </p:cNvPr>
          <p:cNvSpPr/>
          <p:nvPr/>
        </p:nvSpPr>
        <p:spPr>
          <a:xfrm>
            <a:off x="2618592" y="1198216"/>
            <a:ext cx="4755983" cy="3722270"/>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a-DK"/>
          </a:p>
        </p:txBody>
      </p:sp>
      <p:sp>
        <p:nvSpPr>
          <p:cNvPr id="7" name="Tekstfelt 2">
            <a:extLst>
              <a:ext uri="{FF2B5EF4-FFF2-40B4-BE49-F238E27FC236}">
                <a16:creationId xmlns:a16="http://schemas.microsoft.com/office/drawing/2014/main" id="{98327F11-99F5-5B1B-85A7-1D4A66E84BB9}"/>
              </a:ext>
            </a:extLst>
          </p:cNvPr>
          <p:cNvSpPr txBox="1">
            <a:spLocks noChangeArrowheads="1"/>
          </p:cNvSpPr>
          <p:nvPr/>
        </p:nvSpPr>
        <p:spPr bwMode="auto">
          <a:xfrm>
            <a:off x="3608049" y="624459"/>
            <a:ext cx="2777068" cy="3793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a-DK" altLang="da-DK" sz="1800" b="0" i="0" u="none" strike="noStrike" cap="none" normalizeH="0" baseline="0" dirty="0">
                <a:ln>
                  <a:noFill/>
                </a:ln>
                <a:solidFill>
                  <a:schemeClr val="tx1"/>
                </a:solidFill>
                <a:effectLst/>
                <a:latin typeface="K2D" panose="00000500000000000000" pitchFamily="2" charset="-34"/>
                <a:ea typeface="Calibri" panose="020F0502020204030204" pitchFamily="34" charset="0"/>
                <a:cs typeface="K2D" panose="00000500000000000000" pitchFamily="2" charset="-34"/>
              </a:rPr>
              <a:t>1: opgave/kerneopgave</a:t>
            </a:r>
            <a:endParaRPr kumimoji="0" lang="da-DK" altLang="da-DK"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a-DK" altLang="da-DK" sz="1800" b="0" i="0" u="none" strike="noStrike" cap="none" normalizeH="0" baseline="0" dirty="0">
              <a:ln>
                <a:noFill/>
              </a:ln>
              <a:solidFill>
                <a:schemeClr val="tx1"/>
              </a:solidFill>
              <a:effectLst/>
              <a:latin typeface="Arial" panose="020B0604020202020204" pitchFamily="34" charset="0"/>
            </a:endParaRPr>
          </a:p>
        </p:txBody>
      </p:sp>
      <p:sp>
        <p:nvSpPr>
          <p:cNvPr id="8" name="Text Box 3">
            <a:extLst>
              <a:ext uri="{FF2B5EF4-FFF2-40B4-BE49-F238E27FC236}">
                <a16:creationId xmlns:a16="http://schemas.microsoft.com/office/drawing/2014/main" id="{5ECE97BC-25CE-3260-9F70-948D4F571F14}"/>
              </a:ext>
            </a:extLst>
          </p:cNvPr>
          <p:cNvSpPr txBox="1">
            <a:spLocks noChangeArrowheads="1"/>
          </p:cNvSpPr>
          <p:nvPr/>
        </p:nvSpPr>
        <p:spPr bwMode="auto">
          <a:xfrm>
            <a:off x="6721642" y="5075574"/>
            <a:ext cx="1586547" cy="37143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a-DK" altLang="da-DK" sz="1800" b="0" i="0" u="none" strike="noStrike" cap="none" normalizeH="0" baseline="0" dirty="0">
                <a:ln>
                  <a:noFill/>
                </a:ln>
                <a:solidFill>
                  <a:schemeClr val="tx1"/>
                </a:solidFill>
                <a:effectLst/>
                <a:latin typeface="K2D" panose="00000500000000000000" pitchFamily="2" charset="-34"/>
                <a:ea typeface="Calibri" panose="020F0502020204030204" pitchFamily="34" charset="0"/>
                <a:cs typeface="K2D" panose="00000500000000000000" pitchFamily="2" charset="-34"/>
              </a:rPr>
              <a:t>2: faglighed</a:t>
            </a:r>
            <a:endParaRPr kumimoji="0" lang="da-DK" altLang="da-DK"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a-DK" altLang="da-DK" sz="1800" b="0" i="0" u="none" strike="noStrike" cap="none" normalizeH="0" baseline="0" dirty="0">
              <a:ln>
                <a:noFill/>
              </a:ln>
              <a:solidFill>
                <a:schemeClr val="tx1"/>
              </a:solidFill>
              <a:effectLst/>
              <a:latin typeface="Arial" panose="020B0604020202020204" pitchFamily="34" charset="0"/>
            </a:endParaRPr>
          </a:p>
        </p:txBody>
      </p:sp>
      <p:sp>
        <p:nvSpPr>
          <p:cNvPr id="9" name="Text Box 4">
            <a:extLst>
              <a:ext uri="{FF2B5EF4-FFF2-40B4-BE49-F238E27FC236}">
                <a16:creationId xmlns:a16="http://schemas.microsoft.com/office/drawing/2014/main" id="{D2B11C3D-C6B7-2BB2-4B6F-2425C417877A}"/>
              </a:ext>
            </a:extLst>
          </p:cNvPr>
          <p:cNvSpPr txBox="1">
            <a:spLocks noChangeArrowheads="1"/>
          </p:cNvSpPr>
          <p:nvPr/>
        </p:nvSpPr>
        <p:spPr bwMode="auto">
          <a:xfrm>
            <a:off x="1585274" y="5075573"/>
            <a:ext cx="2066635" cy="37143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a-DK" altLang="da-DK" sz="1800" b="0" i="0" u="none" strike="noStrike" cap="none" normalizeH="0" baseline="0" dirty="0">
                <a:ln>
                  <a:noFill/>
                </a:ln>
                <a:solidFill>
                  <a:schemeClr val="tx1"/>
                </a:solidFill>
                <a:effectLst/>
                <a:latin typeface="K2D" panose="00000500000000000000" pitchFamily="2" charset="-34"/>
                <a:ea typeface="Calibri" panose="020F0502020204030204" pitchFamily="34" charset="0"/>
                <a:cs typeface="K2D" panose="00000500000000000000" pitchFamily="2" charset="-34"/>
              </a:rPr>
              <a:t>3: synsudfordring </a:t>
            </a:r>
            <a:endParaRPr kumimoji="0" lang="da-DK" altLang="da-DK" sz="1800" b="0" i="0" u="none" strike="noStrike" cap="none" normalizeH="0" baseline="0" dirty="0">
              <a:ln>
                <a:noFill/>
              </a:ln>
              <a:solidFill>
                <a:schemeClr val="tx1"/>
              </a:solidFill>
              <a:effectLst/>
              <a:latin typeface="Arial" panose="020B0604020202020204" pitchFamily="34" charset="0"/>
            </a:endParaRPr>
          </a:p>
        </p:txBody>
      </p:sp>
      <p:sp>
        <p:nvSpPr>
          <p:cNvPr id="10" name="Rectangle 5">
            <a:extLst>
              <a:ext uri="{FF2B5EF4-FFF2-40B4-BE49-F238E27FC236}">
                <a16:creationId xmlns:a16="http://schemas.microsoft.com/office/drawing/2014/main" id="{83F319DF-93A6-CAF4-D333-9FD57544AAD7}"/>
              </a:ext>
            </a:extLst>
          </p:cNvPr>
          <p:cNvSpPr>
            <a:spLocks noChangeArrowheads="1"/>
          </p:cNvSpPr>
          <p:nvPr/>
        </p:nvSpPr>
        <p:spPr bwMode="auto">
          <a:xfrm>
            <a:off x="390412" y="88231"/>
            <a:ext cx="9693724" cy="3793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a-DK"/>
          </a:p>
        </p:txBody>
      </p:sp>
    </p:spTree>
    <p:extLst>
      <p:ext uri="{BB962C8B-B14F-4D97-AF65-F5344CB8AC3E}">
        <p14:creationId xmlns:p14="http://schemas.microsoft.com/office/powerpoint/2010/main" val="1064732206"/>
      </p:ext>
    </p:extLst>
  </p:cSld>
  <p:clrMapOvr>
    <a:masterClrMapping/>
  </p:clrMapOvr>
  <p:transition/>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A339B3FC3F6FDF48B290849B44634643" ma:contentTypeVersion="18" ma:contentTypeDescription="Opret et nyt dokument." ma:contentTypeScope="" ma:versionID="abcb99fbfc72746bd689b51d87d8eb53">
  <xsd:schema xmlns:xsd="http://www.w3.org/2001/XMLSchema" xmlns:xs="http://www.w3.org/2001/XMLSchema" xmlns:p="http://schemas.microsoft.com/office/2006/metadata/properties" xmlns:ns2="467eaf99-71e5-4236-936b-5e385c4b13aa" xmlns:ns3="7e2f16e8-565f-4617-9738-a832f18150dc" targetNamespace="http://schemas.microsoft.com/office/2006/metadata/properties" ma:root="true" ma:fieldsID="546e95eabddd96a233e16677ed1d6a9d" ns2:_="" ns3:_="">
    <xsd:import namespace="467eaf99-71e5-4236-936b-5e385c4b13aa"/>
    <xsd:import namespace="7e2f16e8-565f-4617-9738-a832f18150d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2:eDoc"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7eaf99-71e5-4236-936b-5e385c4b13a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ledmærker" ma:readOnly="false" ma:fieldId="{5cf76f15-5ced-4ddc-b409-7134ff3c332f}" ma:taxonomyMulti="true" ma:sspId="e6a412d2-aea5-45d9-add9-4615ec186553" ma:termSetId="09814cd3-568e-fe90-9814-8d621ff8fb84" ma:anchorId="fba54fb3-c3e1-fe81-a776-ca4b69148c4d" ma:open="true" ma:isKeyword="false">
      <xsd:complexType>
        <xsd:sequence>
          <xsd:element ref="pc:Terms" minOccurs="0" maxOccurs="1"/>
        </xsd:sequence>
      </xsd:complexType>
    </xsd:element>
    <xsd:element name="eDoc" ma:index="23" nillable="true" ma:displayName="eDoc" ma:internalName="eDoc">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e2f16e8-565f-4617-9738-a832f18150dc" elementFormDefault="qualified">
    <xsd:import namespace="http://schemas.microsoft.com/office/2006/documentManagement/types"/>
    <xsd:import namespace="http://schemas.microsoft.com/office/infopath/2007/PartnerControls"/>
    <xsd:element name="SharedWithUsers" ma:index="14"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t med 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67eaf99-71e5-4236-936b-5e385c4b13aa">
      <Terms xmlns="http://schemas.microsoft.com/office/infopath/2007/PartnerControls"/>
    </lcf76f155ced4ddcb4097134ff3c332f>
    <eDoc xmlns="467eaf99-71e5-4236-936b-5e385c4b13aa" xsi:nil="true"/>
  </documentManagement>
</p:properties>
</file>

<file path=customXml/itemProps1.xml><?xml version="1.0" encoding="utf-8"?>
<ds:datastoreItem xmlns:ds="http://schemas.openxmlformats.org/officeDocument/2006/customXml" ds:itemID="{EC1A2D82-7677-4461-9BD6-02E982CAEC02}"/>
</file>

<file path=customXml/itemProps2.xml><?xml version="1.0" encoding="utf-8"?>
<ds:datastoreItem xmlns:ds="http://schemas.openxmlformats.org/officeDocument/2006/customXml" ds:itemID="{AA11F4F3-20BF-46CF-9693-DF2E834FC5C0}"/>
</file>

<file path=customXml/itemProps3.xml><?xml version="1.0" encoding="utf-8"?>
<ds:datastoreItem xmlns:ds="http://schemas.openxmlformats.org/officeDocument/2006/customXml" ds:itemID="{4970E8E2-3BBE-438B-B57E-57EF78DD4C47}"/>
</file>

<file path=docProps/app.xml><?xml version="1.0" encoding="utf-8"?>
<Properties xmlns="http://schemas.openxmlformats.org/officeDocument/2006/extended-properties" xmlns:vt="http://schemas.openxmlformats.org/officeDocument/2006/docPropsVTypes">
  <TotalTime>132</TotalTime>
  <Words>633</Words>
  <Application>Microsoft Office PowerPoint</Application>
  <PresentationFormat>Widescreen</PresentationFormat>
  <Paragraphs>48</Paragraphs>
  <Slides>6</Slides>
  <Notes>4</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6</vt:i4>
      </vt:variant>
    </vt:vector>
  </HeadingPairs>
  <TitlesOfParts>
    <vt:vector size="12" baseType="lpstr">
      <vt:lpstr>Arial</vt:lpstr>
      <vt:lpstr>Calibri</vt:lpstr>
      <vt:lpstr>Calibri Light</vt:lpstr>
      <vt:lpstr>Georgia</vt:lpstr>
      <vt:lpstr>K2D</vt:lpstr>
      <vt:lpstr>Office-tema</vt:lpstr>
      <vt:lpstr>DTHS  Oplæg ved Synskonsulent Anders Hostrup  Kommunikation &amp; Teknologi </vt:lpstr>
      <vt:lpstr>    </vt:lpstr>
      <vt:lpstr>PowerPoint-præsentation</vt:lpstr>
      <vt:lpstr>PowerPoint-præsentation</vt:lpstr>
      <vt:lpstr>PowerPoint-præsentation</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Ingrid-Marie Jørgensen  CSV - Kommunikation &amp; Teknologi  Børn og Unge  Vejle Kommune</dc:creator>
  <cp:lastModifiedBy>Ingrid-Marie Jørgensen  CSV - Kommunikation &amp; Teknologi  Børn og Unge  Vejle Kommune</cp:lastModifiedBy>
  <cp:revision>8</cp:revision>
  <dcterms:created xsi:type="dcterms:W3CDTF">2024-10-03T09:54:24Z</dcterms:created>
  <dcterms:modified xsi:type="dcterms:W3CDTF">2024-11-14T08:55:41Z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0x010100A339B3FC3F6FDF48B290849B44634643</vt:lpwstr>
  </property>
</Properties>
</file>